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s/slide2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notesSlides/notesSlide5.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commentAuthors.xml" ContentType="application/vnd.openxmlformats-officedocument.presentationml.commentAuthors+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1" r:id="rId2"/>
    <p:sldId id="285" r:id="rId3"/>
    <p:sldId id="294" r:id="rId4"/>
    <p:sldId id="295" r:id="rId5"/>
    <p:sldId id="262" r:id="rId6"/>
    <p:sldId id="277" r:id="rId7"/>
    <p:sldId id="278" r:id="rId8"/>
    <p:sldId id="279" r:id="rId9"/>
    <p:sldId id="292" r:id="rId10"/>
    <p:sldId id="289" r:id="rId11"/>
    <p:sldId id="280" r:id="rId12"/>
    <p:sldId id="282" r:id="rId13"/>
    <p:sldId id="296" r:id="rId14"/>
    <p:sldId id="283" r:id="rId15"/>
    <p:sldId id="284" r:id="rId16"/>
    <p:sldId id="297" r:id="rId17"/>
    <p:sldId id="298" r:id="rId18"/>
    <p:sldId id="291" r:id="rId19"/>
    <p:sldId id="276" r:id="rId20"/>
    <p:sldId id="286" r:id="rId21"/>
    <p:sldId id="287" r:id="rId22"/>
    <p:sldId id="288" r:id="rId23"/>
    <p:sldId id="293" r:id="rId24"/>
    <p:sldId id="299" r:id="rId25"/>
    <p:sldId id="301" r:id="rId26"/>
    <p:sldId id="302" r:id="rId27"/>
    <p:sldId id="303" r:id="rId28"/>
    <p:sldId id="306" r:id="rId29"/>
    <p:sldId id="304" r:id="rId30"/>
    <p:sldId id="305" r:id="rId31"/>
    <p:sldId id="307" r:id="rId32"/>
    <p:sldId id="309" r:id="rId33"/>
    <p:sldId id="312" r:id="rId34"/>
    <p:sldId id="313" r:id="rId35"/>
    <p:sldId id="314" r:id="rId36"/>
    <p:sldId id="311" r:id="rId37"/>
    <p:sldId id="310" r:id="rId38"/>
    <p:sldId id="317" r:id="rId39"/>
    <p:sldId id="26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1b02227b53bda3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80" d="100"/>
          <a:sy n="80" d="100"/>
        </p:scale>
        <p:origin x="1459" y="3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Square feet</a:t>
            </a:r>
            <a:r>
              <a:rPr lang="en-US" baseline="0"/>
              <a:t> Vs House Rent</a:t>
            </a:r>
            <a:endParaRPr lang="en-US"/>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2225" cap="rnd">
              <a:solidFill>
                <a:schemeClr val="accent1"/>
              </a:solidFill>
            </a:ln>
            <a:effectLst>
              <a:glow rad="139700">
                <a:schemeClr val="accent1">
                  <a:satMod val="175000"/>
                  <a:alpha val="14000"/>
                </a:schemeClr>
              </a:glow>
            </a:effectLst>
          </c:spPr>
          <c:marker>
            <c:symbol val="none"/>
          </c:marker>
          <c:xVal>
            <c:numRef>
              <c:f>Sheet1!$E$2:$E$7</c:f>
              <c:numCache>
                <c:formatCode>General</c:formatCode>
                <c:ptCount val="6"/>
                <c:pt idx="0">
                  <c:v>100</c:v>
                </c:pt>
                <c:pt idx="1">
                  <c:v>200</c:v>
                </c:pt>
                <c:pt idx="2">
                  <c:v>500</c:v>
                </c:pt>
                <c:pt idx="3">
                  <c:v>800</c:v>
                </c:pt>
                <c:pt idx="4">
                  <c:v>1200</c:v>
                </c:pt>
                <c:pt idx="5">
                  <c:v>2000</c:v>
                </c:pt>
              </c:numCache>
            </c:numRef>
          </c:xVal>
          <c:yVal>
            <c:numRef>
              <c:f>Sheet1!$F$2:$F$7</c:f>
              <c:numCache>
                <c:formatCode>General</c:formatCode>
                <c:ptCount val="6"/>
                <c:pt idx="0">
                  <c:v>1500</c:v>
                </c:pt>
                <c:pt idx="1">
                  <c:v>3000</c:v>
                </c:pt>
                <c:pt idx="2">
                  <c:v>5000</c:v>
                </c:pt>
                <c:pt idx="3">
                  <c:v>6000</c:v>
                </c:pt>
                <c:pt idx="4">
                  <c:v>12500</c:v>
                </c:pt>
                <c:pt idx="5">
                  <c:v>18000</c:v>
                </c:pt>
              </c:numCache>
            </c:numRef>
          </c:yVal>
          <c:smooth val="0"/>
          <c:extLst>
            <c:ext xmlns:c16="http://schemas.microsoft.com/office/drawing/2014/chart" uri="{C3380CC4-5D6E-409C-BE32-E72D297353CC}">
              <c16:uniqueId val="{00000000-A40D-4108-81FF-355824B06C0B}"/>
            </c:ext>
          </c:extLst>
        </c:ser>
        <c:dLbls>
          <c:showLegendKey val="0"/>
          <c:showVal val="0"/>
          <c:showCatName val="0"/>
          <c:showSerName val="0"/>
          <c:showPercent val="0"/>
          <c:showBubbleSize val="0"/>
        </c:dLbls>
        <c:axId val="344781695"/>
        <c:axId val="344783359"/>
      </c:scatterChart>
      <c:valAx>
        <c:axId val="344781695"/>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1" i="0" u="none" strike="noStrike" kern="1200" baseline="0">
                <a:solidFill>
                  <a:schemeClr val="lt1">
                    <a:lumMod val="75000"/>
                  </a:schemeClr>
                </a:solidFill>
                <a:latin typeface="+mn-lt"/>
                <a:ea typeface="+mn-ea"/>
                <a:cs typeface="+mn-cs"/>
              </a:defRPr>
            </a:pPr>
            <a:endParaRPr lang="en-US"/>
          </a:p>
        </c:txPr>
        <c:crossAx val="344783359"/>
        <c:crosses val="autoZero"/>
        <c:crossBetween val="midCat"/>
      </c:valAx>
      <c:valAx>
        <c:axId val="344783359"/>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00" b="1" i="0" u="none" strike="noStrike" kern="1200" baseline="0">
                <a:solidFill>
                  <a:schemeClr val="lt1">
                    <a:lumMod val="75000"/>
                  </a:schemeClr>
                </a:solidFill>
                <a:latin typeface="+mn-lt"/>
                <a:ea typeface="+mn-ea"/>
                <a:cs typeface="+mn-cs"/>
              </a:defRPr>
            </a:pPr>
            <a:endParaRPr lang="en-US"/>
          </a:p>
        </c:txPr>
        <c:crossAx val="344781695"/>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1E6DF-7A91-4107-AED2-E3157E99F359}" type="datetimeFigureOut">
              <a:rPr lang="en-IN" smtClean="0"/>
              <a:t>20-07-2021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19279-D174-4B0F-9E72-C6572B1F3136}" type="slidenum">
              <a:rPr lang="en-IN" smtClean="0"/>
              <a:t>‹#›</a:t>
            </a:fld>
            <a:endParaRPr lang="en-IN"/>
          </a:p>
        </p:txBody>
      </p:sp>
    </p:spTree>
    <p:extLst>
      <p:ext uri="{BB962C8B-B14F-4D97-AF65-F5344CB8AC3E}">
        <p14:creationId xmlns:p14="http://schemas.microsoft.com/office/powerpoint/2010/main" val="375496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2</a:t>
            </a:fld>
            <a:endParaRPr lang="en-IN"/>
          </a:p>
        </p:txBody>
      </p:sp>
    </p:spTree>
    <p:extLst>
      <p:ext uri="{BB962C8B-B14F-4D97-AF65-F5344CB8AC3E}">
        <p14:creationId xmlns:p14="http://schemas.microsoft.com/office/powerpoint/2010/main" val="68688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18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52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5" name="Google Shape;23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997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70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2" name="Google Shape;27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44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49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78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30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7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7/20/2021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7/20/2021</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7/20/2021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7/20/2021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7/20/2021</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7/20/2021</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7/20/2021</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7/20/2021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5975" y="1600200"/>
            <a:ext cx="6981824" cy="1894362"/>
          </a:xfrm>
        </p:spPr>
        <p:txBody>
          <a:bodyPr>
            <a:noAutofit/>
          </a:bodyPr>
          <a:lstStyle/>
          <a:p>
            <a:pPr algn="ctr"/>
            <a:r>
              <a:rPr lang="en-IN" sz="3600" dirty="0" smtClean="0">
                <a:solidFill>
                  <a:srgbClr val="C00000"/>
                </a:solidFill>
                <a:latin typeface="Calibri" pitchFamily="34" charset="0"/>
                <a:cs typeface="Calibri" pitchFamily="34" charset="0"/>
              </a:rPr>
              <a:t>18CSC311: MACHINE </a:t>
            </a:r>
            <a:r>
              <a:rPr lang="en-IN" sz="3600" dirty="0">
                <a:solidFill>
                  <a:srgbClr val="C00000"/>
                </a:solidFill>
                <a:latin typeface="Calibri" pitchFamily="34" charset="0"/>
                <a:cs typeface="Calibri" pitchFamily="34" charset="0"/>
              </a:rPr>
              <a:t>LEARNING </a:t>
            </a:r>
            <a:r>
              <a:rPr lang="en-IN" sz="3600" dirty="0" smtClean="0">
                <a:solidFill>
                  <a:srgbClr val="C00000"/>
                </a:solidFill>
                <a:latin typeface="Calibri" pitchFamily="34" charset="0"/>
                <a:cs typeface="Calibri" pitchFamily="34" charset="0"/>
              </a:rPr>
              <a:t/>
            </a:r>
            <a:br>
              <a:rPr lang="en-IN" sz="3600" dirty="0" smtClean="0">
                <a:solidFill>
                  <a:srgbClr val="C00000"/>
                </a:solidFill>
                <a:latin typeface="Calibri" pitchFamily="34" charset="0"/>
                <a:cs typeface="Calibri" pitchFamily="34" charset="0"/>
              </a:rPr>
            </a:br>
            <a:r>
              <a:rPr lang="en-IN" sz="2800" dirty="0" smtClean="0">
                <a:solidFill>
                  <a:srgbClr val="C00000"/>
                </a:solidFill>
                <a:latin typeface="Calibri" pitchFamily="34" charset="0"/>
                <a:cs typeface="Calibri" pitchFamily="34" charset="0"/>
              </a:rPr>
              <a:t>Lecture 2</a:t>
            </a:r>
            <a:r>
              <a:rPr lang="en-IN" sz="4400" dirty="0" smtClean="0">
                <a:solidFill>
                  <a:schemeClr val="accent1">
                    <a:lumMod val="75000"/>
                  </a:schemeClr>
                </a:solidFill>
                <a:latin typeface="Calibri" pitchFamily="34" charset="0"/>
                <a:cs typeface="Calibri" pitchFamily="34" charset="0"/>
              </a:rPr>
              <a:t/>
            </a:r>
            <a:br>
              <a:rPr lang="en-IN" sz="4400" dirty="0" smtClean="0">
                <a:solidFill>
                  <a:schemeClr val="accent1">
                    <a:lumMod val="75000"/>
                  </a:schemeClr>
                </a:solidFill>
                <a:latin typeface="Calibri" pitchFamily="34" charset="0"/>
                <a:cs typeface="Calibri" pitchFamily="34" charset="0"/>
              </a:rPr>
            </a:br>
            <a:endParaRPr lang="en-IN" sz="2000" dirty="0">
              <a:solidFill>
                <a:srgbClr val="C00000"/>
              </a:solidFill>
              <a:latin typeface="Calibri" pitchFamily="34" charset="0"/>
              <a:cs typeface="Calibri" pitchFamily="34" charset="0"/>
            </a:endParaRPr>
          </a:p>
        </p:txBody>
      </p:sp>
      <p:sp>
        <p:nvSpPr>
          <p:cNvPr id="4" name="Title 3"/>
          <p:cNvSpPr txBox="1">
            <a:spLocks/>
          </p:cNvSpPr>
          <p:nvPr/>
        </p:nvSpPr>
        <p:spPr>
          <a:xfrm>
            <a:off x="2085975" y="2803009"/>
            <a:ext cx="6886575" cy="947181"/>
          </a:xfrm>
          <a:prstGeom prst="rect">
            <a:avLst/>
          </a:prstGeom>
        </p:spPr>
        <p:txBody>
          <a:bodyPr vert="horz" anchor="b">
            <a:noAutofit/>
          </a:bodyPr>
          <a:lstStyle>
            <a:lvl1pPr algn="l" rtl="0" eaLnBrk="1" latinLnBrk="0" hangingPunct="1">
              <a:spcBef>
                <a:spcPct val="0"/>
              </a:spcBef>
              <a:buNone/>
              <a:defRPr kumimoji="0" sz="3000" b="1" kern="1200" cap="small" baseline="0">
                <a:solidFill>
                  <a:schemeClr val="tx2"/>
                </a:solidFill>
                <a:latin typeface="+mj-lt"/>
                <a:ea typeface="+mj-ea"/>
                <a:cs typeface="+mj-cs"/>
              </a:defRPr>
            </a:lvl1pPr>
          </a:lstStyle>
          <a:p>
            <a:endParaRPr lang="en-IN" sz="2800" dirty="0">
              <a:solidFill>
                <a:schemeClr val="tx1"/>
              </a:solidFill>
              <a:latin typeface="Calibri" pitchFamily="34" charset="0"/>
              <a:cs typeface="Calibri" pitchFamily="34" charset="0"/>
            </a:endParaRPr>
          </a:p>
        </p:txBody>
      </p:sp>
      <p:sp>
        <p:nvSpPr>
          <p:cNvPr id="6" name="Subtitle 6"/>
          <p:cNvSpPr>
            <a:spLocks noGrp="1"/>
          </p:cNvSpPr>
          <p:nvPr/>
        </p:nvSpPr>
        <p:spPr>
          <a:xfrm>
            <a:off x="2286000" y="5257800"/>
            <a:ext cx="6172200" cy="1371600"/>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en-US" sz="1200" dirty="0"/>
              <a:t>References: Towards data science, Machine Learning </a:t>
            </a:r>
            <a:r>
              <a:rPr lang="en-US" sz="1200" dirty="0" smtClean="0"/>
              <a:t>Mastery, Textbooks as per the syllabus </a:t>
            </a:r>
            <a:endParaRPr lang="en-US" sz="1200" dirty="0"/>
          </a:p>
        </p:txBody>
      </p:sp>
    </p:spTree>
    <p:extLst>
      <p:ext uri="{BB962C8B-B14F-4D97-AF65-F5344CB8AC3E}">
        <p14:creationId xmlns:p14="http://schemas.microsoft.com/office/powerpoint/2010/main" val="2338846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0"/>
            <a:ext cx="8229600" cy="4873752"/>
          </a:xfrm>
        </p:spPr>
        <p:txBody>
          <a:bodyPr>
            <a:noAutofit/>
          </a:bodyPr>
          <a:lstStyle/>
          <a:p>
            <a:pPr marL="0" indent="0">
              <a:buNone/>
            </a:pPr>
            <a:r>
              <a:rPr lang="en-US" sz="1800" dirty="0">
                <a:latin typeface="Calibri" panose="020F0502020204030204" pitchFamily="34" charset="0"/>
                <a:cs typeface="Calibri" panose="020F0502020204030204" pitchFamily="34" charset="0"/>
              </a:rPr>
              <a:t>You’re running a company, and you want to develop learning algorithms to address each of two problems. </a:t>
            </a:r>
            <a:endParaRPr lang="en-US" sz="1800" dirty="0" smtClean="0">
              <a:latin typeface="Calibri" panose="020F0502020204030204" pitchFamily="34" charset="0"/>
              <a:cs typeface="Calibri" panose="020F0502020204030204" pitchFamily="34" charset="0"/>
            </a:endParaRPr>
          </a:p>
          <a:p>
            <a:pPr marL="0" indent="0">
              <a:buNone/>
            </a:pPr>
            <a:r>
              <a:rPr lang="en-US" sz="1800" b="1" dirty="0" smtClean="0">
                <a:solidFill>
                  <a:srgbClr val="C00000"/>
                </a:solidFill>
                <a:latin typeface="Calibri" panose="020F0502020204030204" pitchFamily="34" charset="0"/>
                <a:cs typeface="Calibri" panose="020F0502020204030204" pitchFamily="34" charset="0"/>
              </a:rPr>
              <a:t>Problem </a:t>
            </a:r>
            <a:r>
              <a:rPr lang="en-US" sz="1800" b="1" dirty="0">
                <a:solidFill>
                  <a:srgbClr val="C00000"/>
                </a:solidFill>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:You have a large inventory of identical items.  You want to predict how many of these items will sell over the next 3 months.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solidFill>
                  <a:srgbClr val="C00000"/>
                </a:solidFill>
                <a:latin typeface="Calibri" panose="020F0502020204030204" pitchFamily="34" charset="0"/>
                <a:cs typeface="Calibri" panose="020F0502020204030204" pitchFamily="34" charset="0"/>
              </a:rPr>
              <a:t>Problem 2</a:t>
            </a:r>
            <a:r>
              <a:rPr lang="en-US" sz="1800" dirty="0">
                <a:latin typeface="Calibri" panose="020F0502020204030204" pitchFamily="34" charset="0"/>
                <a:cs typeface="Calibri" panose="020F0502020204030204" pitchFamily="34" charset="0"/>
              </a:rPr>
              <a:t>: You’d like software to examine individual customer accounts, and for each account decide if it has been hacked/compromised. Should you treat these as classification or as regression problems?</a:t>
            </a:r>
          </a:p>
          <a:p>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smtClean="0">
                <a:latin typeface="Calibri" panose="020F0502020204030204" pitchFamily="34" charset="0"/>
                <a:cs typeface="Calibri" panose="020F0502020204030204" pitchFamily="34" charset="0"/>
              </a:rPr>
              <a:t>Treat </a:t>
            </a:r>
            <a:r>
              <a:rPr lang="en-US" sz="1800" dirty="0">
                <a:latin typeface="Calibri" panose="020F0502020204030204" pitchFamily="34" charset="0"/>
                <a:cs typeface="Calibri" panose="020F0502020204030204" pitchFamily="34" charset="0"/>
              </a:rPr>
              <a:t>both as classification problems</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a:latin typeface="Calibri" panose="020F0502020204030204" pitchFamily="34" charset="0"/>
                <a:cs typeface="Calibri" panose="020F0502020204030204" pitchFamily="34" charset="0"/>
              </a:rPr>
              <a:t>Treat problem 1 as a classification problem, problem 2 as a regression problem</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a:latin typeface="Calibri" panose="020F0502020204030204" pitchFamily="34" charset="0"/>
                <a:cs typeface="Calibri" panose="020F0502020204030204" pitchFamily="34" charset="0"/>
              </a:rPr>
              <a:t>Treat problem 1 as a regression problem, problem 2 as a classification </a:t>
            </a:r>
            <a:r>
              <a:rPr lang="en-US" sz="1800" dirty="0" smtClean="0">
                <a:latin typeface="Calibri" panose="020F0502020204030204" pitchFamily="34" charset="0"/>
                <a:cs typeface="Calibri" panose="020F0502020204030204" pitchFamily="34" charset="0"/>
              </a:rPr>
              <a:t>problem.</a:t>
            </a:r>
          </a:p>
          <a:p>
            <a:pPr marL="342900" indent="-342900">
              <a:buFont typeface="+mj-lt"/>
              <a:buAutoNum type="alphaUcPeriod"/>
            </a:pPr>
            <a:r>
              <a:rPr lang="en-US" sz="1800" dirty="0" smtClean="0">
                <a:latin typeface="Calibri" panose="020F0502020204030204" pitchFamily="34" charset="0"/>
                <a:cs typeface="Calibri" panose="020F0502020204030204" pitchFamily="34" charset="0"/>
              </a:rPr>
              <a:t>Treat </a:t>
            </a:r>
            <a:r>
              <a:rPr lang="en-US" sz="1800" dirty="0">
                <a:latin typeface="Calibri" panose="020F0502020204030204" pitchFamily="34" charset="0"/>
                <a:cs typeface="Calibri" panose="020F0502020204030204" pitchFamily="34" charset="0"/>
              </a:rPr>
              <a:t>both as regression problems.</a:t>
            </a:r>
          </a:p>
        </p:txBody>
      </p:sp>
      <p:sp>
        <p:nvSpPr>
          <p:cNvPr id="14"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Solve this…</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76985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 -Algorithms</a:t>
            </a:r>
            <a:endParaRPr lang="en-US" sz="3200" b="1" dirty="0">
              <a:solidFill>
                <a:srgbClr val="C00000"/>
              </a:solidFill>
              <a:effectLst>
                <a:outerShdw blurRad="38100" dist="38100" dir="2700000" algn="tl">
                  <a:srgbClr val="000000">
                    <a:alpha val="43137"/>
                  </a:srgbClr>
                </a:outerShdw>
              </a:effectLst>
            </a:endParaRPr>
          </a:p>
        </p:txBody>
      </p:sp>
      <p:sp>
        <p:nvSpPr>
          <p:cNvPr id="6" name="Content Placeholder 3"/>
          <p:cNvSpPr>
            <a:spLocks noGrp="1"/>
          </p:cNvSpPr>
          <p:nvPr>
            <p:ph sz="quarter" idx="1"/>
          </p:nvPr>
        </p:nvSpPr>
        <p:spPr>
          <a:xfrm>
            <a:off x="383550" y="1524000"/>
            <a:ext cx="8077200" cy="4873752"/>
          </a:xfrm>
        </p:spPr>
        <p:txBody>
          <a:bodyPr>
            <a:normAutofit/>
          </a:bodyPr>
          <a:lstStyle/>
          <a:p>
            <a:r>
              <a:rPr lang="en-US" sz="2000" dirty="0">
                <a:latin typeface="Calibri" panose="020F0502020204030204" pitchFamily="34" charset="0"/>
                <a:cs typeface="Calibri" panose="020F0502020204030204" pitchFamily="34" charset="0"/>
              </a:rPr>
              <a:t>k-Nearest Neighbours</a:t>
            </a:r>
          </a:p>
          <a:p>
            <a:r>
              <a:rPr lang="en-US" sz="2000" dirty="0">
                <a:latin typeface="Calibri" panose="020F0502020204030204" pitchFamily="34" charset="0"/>
                <a:cs typeface="Calibri" panose="020F0502020204030204" pitchFamily="34" charset="0"/>
              </a:rPr>
              <a:t>Decision Trees</a:t>
            </a:r>
          </a:p>
          <a:p>
            <a:r>
              <a:rPr lang="en-US" sz="2000" dirty="0">
                <a:latin typeface="Calibri" panose="020F0502020204030204" pitchFamily="34" charset="0"/>
                <a:cs typeface="Calibri" panose="020F0502020204030204" pitchFamily="34" charset="0"/>
              </a:rPr>
              <a:t>Naive Bayes</a:t>
            </a:r>
          </a:p>
          <a:p>
            <a:r>
              <a:rPr lang="en-US" sz="2000" dirty="0">
                <a:latin typeface="Calibri" panose="020F0502020204030204" pitchFamily="34" charset="0"/>
                <a:cs typeface="Calibri" panose="020F0502020204030204" pitchFamily="34" charset="0"/>
              </a:rPr>
              <a:t>Logistic </a:t>
            </a:r>
            <a:r>
              <a:rPr lang="en-US" sz="2000" dirty="0" smtClean="0">
                <a:latin typeface="Calibri" panose="020F0502020204030204" pitchFamily="34" charset="0"/>
                <a:cs typeface="Calibri" panose="020F0502020204030204" pitchFamily="34" charset="0"/>
              </a:rPr>
              <a:t>Regression</a:t>
            </a:r>
          </a:p>
          <a:p>
            <a:r>
              <a:rPr lang="en-US" sz="2000" dirty="0" smtClean="0">
                <a:latin typeface="Calibri" panose="020F0502020204030204" pitchFamily="34" charset="0"/>
                <a:cs typeface="Calibri" panose="020F0502020204030204" pitchFamily="34" charset="0"/>
              </a:rPr>
              <a:t>Linear Regression</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Support Vector Machines</a:t>
            </a:r>
          </a:p>
          <a:p>
            <a:pPr marL="0" indent="0">
              <a:buNone/>
            </a:pPr>
            <a:endParaRPr lang="en-US" sz="20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251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905000"/>
            <a:ext cx="8389501" cy="4495800"/>
          </a:xfrm>
          <a:prstGeom prst="rect">
            <a:avLst/>
          </a:prstGeom>
        </p:spPr>
      </p:pic>
      <p:sp>
        <p:nvSpPr>
          <p:cNvPr id="5"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99941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304800" y="228600"/>
            <a:ext cx="7593496" cy="661345"/>
          </a:xfrm>
          <a:prstGeom prst="rect">
            <a:avLst/>
          </a:prstGeom>
          <a:noFill/>
          <a:ln>
            <a:noFill/>
          </a:ln>
        </p:spPr>
        <p:txBody>
          <a:bodyPr spcFirstLastPara="1" vert="horz" wrap="square" lIns="68569" tIns="34275" rIns="68569" bIns="34275" rtlCol="0" anchor="ctr" anchorCtr="0">
            <a:normAutofit fontScale="90000"/>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Unsupervised</a:t>
            </a:r>
            <a:r>
              <a:rPr lang="en-IN" dirty="0">
                <a:latin typeface="Georgia" panose="02040502050405020303" pitchFamily="18" charset="0"/>
              </a:rPr>
              <a:t> </a:t>
            </a:r>
            <a:r>
              <a:rPr lang="en-IN" sz="3200" b="1" dirty="0">
                <a:solidFill>
                  <a:srgbClr val="C00000"/>
                </a:solidFill>
                <a:effectLst>
                  <a:outerShdw blurRad="38100" dist="38100" dir="2700000" algn="tl">
                    <a:srgbClr val="000000">
                      <a:alpha val="43137"/>
                    </a:srgbClr>
                  </a:outerShdw>
                </a:effectLst>
              </a:rPr>
              <a:t>learning- Clustering </a:t>
            </a:r>
            <a:endParaRPr sz="3200" b="1" dirty="0">
              <a:solidFill>
                <a:srgbClr val="C00000"/>
              </a:solidFill>
              <a:effectLst>
                <a:outerShdw blurRad="38100" dist="38100" dir="2700000" algn="tl">
                  <a:srgbClr val="000000">
                    <a:alpha val="43137"/>
                  </a:srgbClr>
                </a:outerShdw>
              </a:effectLst>
            </a:endParaRPr>
          </a:p>
        </p:txBody>
      </p:sp>
      <p:sp>
        <p:nvSpPr>
          <p:cNvPr id="266" name="Google Shape;266;p21"/>
          <p:cNvSpPr txBox="1">
            <a:spLocks noGrp="1"/>
          </p:cNvSpPr>
          <p:nvPr>
            <p:ph type="body" idx="1"/>
          </p:nvPr>
        </p:nvSpPr>
        <p:spPr>
          <a:xfrm>
            <a:off x="457200" y="1178738"/>
            <a:ext cx="7593496" cy="3263504"/>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100"/>
              <a:buNone/>
            </a:pPr>
            <a:r>
              <a:rPr lang="en-IN" sz="2000" i="1" dirty="0">
                <a:latin typeface="Calibri" panose="020F0502020204030204" pitchFamily="34" charset="0"/>
                <a:cs typeface="Calibri" panose="020F0502020204030204" pitchFamily="34" charset="0"/>
              </a:rPr>
              <a:t>Divides objects based on unknown features. Machine chooses the best way</a:t>
            </a:r>
            <a:endParaRPr sz="2000" dirty="0">
              <a:latin typeface="Calibri" panose="020F0502020204030204" pitchFamily="34" charset="0"/>
              <a:cs typeface="Calibri" panose="020F0502020204030204" pitchFamily="34" charset="0"/>
            </a:endParaRPr>
          </a:p>
        </p:txBody>
      </p:sp>
      <p:pic>
        <p:nvPicPr>
          <p:cNvPr id="268" name="Google Shape;268;p21"/>
          <p:cNvPicPr preferRelativeResize="0"/>
          <p:nvPr/>
        </p:nvPicPr>
        <p:blipFill rotWithShape="1">
          <a:blip r:embed="rId3">
            <a:alphaModFix/>
          </a:blip>
          <a:srcRect/>
          <a:stretch/>
        </p:blipFill>
        <p:spPr>
          <a:xfrm>
            <a:off x="4808370" y="2810490"/>
            <a:ext cx="3478163" cy="2032151"/>
          </a:xfrm>
          <a:prstGeom prst="rect">
            <a:avLst/>
          </a:prstGeom>
          <a:noFill/>
          <a:ln>
            <a:noFill/>
          </a:ln>
        </p:spPr>
      </p:pic>
      <p:pic>
        <p:nvPicPr>
          <p:cNvPr id="269" name="Google Shape;269;p21"/>
          <p:cNvPicPr preferRelativeResize="0"/>
          <p:nvPr/>
        </p:nvPicPr>
        <p:blipFill rotWithShape="1">
          <a:blip r:embed="rId4">
            <a:alphaModFix/>
          </a:blip>
          <a:srcRect/>
          <a:stretch/>
        </p:blipFill>
        <p:spPr>
          <a:xfrm>
            <a:off x="755374" y="2534671"/>
            <a:ext cx="3816626" cy="2839952"/>
          </a:xfrm>
          <a:prstGeom prst="rect">
            <a:avLst/>
          </a:prstGeom>
          <a:noFill/>
          <a:ln>
            <a:noFill/>
          </a:ln>
        </p:spPr>
      </p:pic>
    </p:spTree>
    <p:extLst>
      <p:ext uri="{BB962C8B-B14F-4D97-AF65-F5344CB8AC3E}">
        <p14:creationId xmlns:p14="http://schemas.microsoft.com/office/powerpoint/2010/main" val="3041799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457200" y="1600200"/>
            <a:ext cx="8229600" cy="4873752"/>
          </a:xfrm>
        </p:spPr>
        <p:txBody>
          <a:bodyPr>
            <a:normAutofit/>
          </a:bodyPr>
          <a:lstStyle/>
          <a:p>
            <a:r>
              <a:rPr lang="en-US" sz="2000" dirty="0" smtClean="0">
                <a:latin typeface="Calibri" panose="020F0502020204030204" pitchFamily="34" charset="0"/>
                <a:cs typeface="Calibri" panose="020F0502020204030204" pitchFamily="34" charset="0"/>
              </a:rPr>
              <a:t>Learn from the data- </a:t>
            </a:r>
            <a:r>
              <a:rPr lang="en-US" sz="2000" b="1" dirty="0" smtClean="0">
                <a:latin typeface="Calibri" panose="020F0502020204030204" pitchFamily="34" charset="0"/>
                <a:cs typeface="Calibri" panose="020F0502020204030204" pitchFamily="34" charset="0"/>
              </a:rPr>
              <a:t>No labels</a:t>
            </a:r>
          </a:p>
          <a:p>
            <a:r>
              <a:rPr lang="en-US" sz="2000" dirty="0" smtClean="0">
                <a:latin typeface="Calibri" panose="020F0502020204030204" pitchFamily="34" charset="0"/>
                <a:cs typeface="Calibri" panose="020F0502020204030204" pitchFamily="34" charset="0"/>
              </a:rPr>
              <a:t>Discover </a:t>
            </a:r>
            <a:r>
              <a:rPr lang="en-US" sz="2000" b="1" dirty="0" smtClean="0">
                <a:latin typeface="Calibri" panose="020F0502020204030204" pitchFamily="34" charset="0"/>
                <a:cs typeface="Calibri" panose="020F0502020204030204" pitchFamily="34" charset="0"/>
              </a:rPr>
              <a:t>interesting structures </a:t>
            </a:r>
            <a:r>
              <a:rPr lang="en-US" sz="2000" dirty="0" smtClean="0">
                <a:latin typeface="Calibri" panose="020F0502020204030204" pitchFamily="34" charset="0"/>
                <a:cs typeface="Calibri" panose="020F0502020204030204" pitchFamily="34" charset="0"/>
              </a:rPr>
              <a:t>from the data- </a:t>
            </a:r>
            <a:r>
              <a:rPr lang="en-US" sz="2000" b="1" dirty="0" smtClean="0">
                <a:latin typeface="Calibri" panose="020F0502020204030204" pitchFamily="34" charset="0"/>
                <a:cs typeface="Calibri" panose="020F0502020204030204" pitchFamily="34" charset="0"/>
              </a:rPr>
              <a:t>Knowledge Discovery</a:t>
            </a:r>
          </a:p>
          <a:p>
            <a:r>
              <a:rPr lang="en-US" sz="2000" dirty="0" smtClean="0">
                <a:latin typeface="Calibri" panose="020F0502020204030204" pitchFamily="34" charset="0"/>
                <a:cs typeface="Calibri" panose="020F0502020204030204" pitchFamily="34" charset="0"/>
              </a:rPr>
              <a:t>Does not require an human expert to label the data</a:t>
            </a:r>
            <a:endParaRPr lang="en-US" sz="2000" dirty="0">
              <a:latin typeface="Calibri" panose="020F0502020204030204" pitchFamily="34" charset="0"/>
              <a:cs typeface="Calibri" panose="020F0502020204030204" pitchFamily="34" charset="0"/>
            </a:endParaRPr>
          </a:p>
        </p:txBody>
      </p:sp>
      <p:sp>
        <p:nvSpPr>
          <p:cNvPr id="3" name="Rectangle 1"/>
          <p:cNvSpPr>
            <a:spLocks noChangeArrowheads="1"/>
          </p:cNvSpPr>
          <p:nvPr/>
        </p:nvSpPr>
        <p:spPr bwMode="auto">
          <a:xfrm>
            <a:off x="914400" y="3048000"/>
            <a:ext cx="6781800" cy="123110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effectLst/>
                <a:latin typeface="Calibri" panose="020F0502020204030204" pitchFamily="34" charset="0"/>
                <a:cs typeface="Calibri" panose="020F0502020204030204" pitchFamily="34" charset="0"/>
              </a:rPr>
              <a:t>  In unsupervised learning, there is no instructor or teacher, and the algorithm must learn to make sense of the data without this guide.</a:t>
            </a:r>
            <a:endParaRPr kumimoji="0" lang="en-US" altLang="en-US" sz="2000" b="0" i="0" u="none" strike="noStrike" cap="none" normalizeH="0" baseline="0" dirty="0" smtClean="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Calibri" panose="020F0502020204030204" pitchFamily="34" charset="0"/>
                <a:cs typeface="Calibri" panose="020F0502020204030204" pitchFamily="34" charset="0"/>
              </a:rPr>
              <a:t>                   — Page 105, Deep Learning, 2016.</a:t>
            </a:r>
          </a:p>
        </p:txBody>
      </p:sp>
      <p:pic>
        <p:nvPicPr>
          <p:cNvPr id="7" name="Picture 6"/>
          <p:cNvPicPr>
            <a:picLocks noChangeAspect="1"/>
          </p:cNvPicPr>
          <p:nvPr/>
        </p:nvPicPr>
        <p:blipFill>
          <a:blip r:embed="rId2"/>
          <a:stretch>
            <a:fillRect/>
          </a:stretch>
        </p:blipFill>
        <p:spPr>
          <a:xfrm>
            <a:off x="2057400" y="4459581"/>
            <a:ext cx="4267200" cy="1833896"/>
          </a:xfrm>
          <a:prstGeom prst="rect">
            <a:avLst/>
          </a:prstGeom>
        </p:spPr>
      </p:pic>
    </p:spTree>
    <p:extLst>
      <p:ext uri="{BB962C8B-B14F-4D97-AF65-F5344CB8AC3E}">
        <p14:creationId xmlns:p14="http://schemas.microsoft.com/office/powerpoint/2010/main" val="16509411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228600" y="1066800"/>
            <a:ext cx="8229600" cy="4873752"/>
          </a:xfrm>
        </p:spPr>
        <p:txBody>
          <a:bodyPr>
            <a:normAutofit/>
          </a:bodyPr>
          <a:lstStyle/>
          <a:p>
            <a:pPr marL="0" indent="0">
              <a:buNone/>
            </a:pPr>
            <a:r>
              <a:rPr lang="en-US" b="1" u="sng" dirty="0" smtClean="0">
                <a:latin typeface="Calibri" panose="020F0502020204030204" pitchFamily="34" charset="0"/>
                <a:cs typeface="Calibri" panose="020F0502020204030204" pitchFamily="34" charset="0"/>
              </a:rPr>
              <a:t>Clustering</a:t>
            </a:r>
          </a:p>
          <a:p>
            <a:r>
              <a:rPr lang="en-US" sz="2000" dirty="0" smtClean="0">
                <a:latin typeface="Calibri" panose="020F0502020204030204" pitchFamily="34" charset="0"/>
                <a:cs typeface="Calibri" panose="020F0502020204030204" pitchFamily="34" charset="0"/>
              </a:rPr>
              <a:t>Detecting </a:t>
            </a:r>
            <a:r>
              <a:rPr lang="en-US" sz="2000" dirty="0">
                <a:latin typeface="Calibri" panose="020F0502020204030204" pitchFamily="34" charset="0"/>
                <a:cs typeface="Calibri" panose="020F0502020204030204" pitchFamily="34" charset="0"/>
              </a:rPr>
              <a:t>potentially useful clusters of input examples. </a:t>
            </a: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indent="0">
              <a:buNone/>
            </a:pPr>
            <a:r>
              <a:rPr lang="en-US" sz="2000" dirty="0" smtClean="0">
                <a:latin typeface="Calibri" panose="020F0502020204030204" pitchFamily="34" charset="0"/>
                <a:cs typeface="Calibri" panose="020F0502020204030204" pitchFamily="34" charset="0"/>
              </a:rPr>
              <a:t>For </a:t>
            </a:r>
            <a:r>
              <a:rPr lang="en-US" sz="2000" dirty="0">
                <a:latin typeface="Calibri" panose="020F0502020204030204" pitchFamily="34" charset="0"/>
                <a:cs typeface="Calibri" panose="020F0502020204030204" pitchFamily="34" charset="0"/>
              </a:rPr>
              <a:t>example, a taxi agent might gradually develop a concept of </a:t>
            </a:r>
            <a:r>
              <a:rPr lang="en-US" sz="2000" b="1" dirty="0">
                <a:latin typeface="Calibri" panose="020F0502020204030204" pitchFamily="34" charset="0"/>
                <a:cs typeface="Calibri" panose="020F0502020204030204" pitchFamily="34" charset="0"/>
              </a:rPr>
              <a:t>“good traffic days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“bad traffic days” </a:t>
            </a:r>
            <a:r>
              <a:rPr lang="en-US" sz="2000" dirty="0">
                <a:latin typeface="Calibri" panose="020F0502020204030204" pitchFamily="34" charset="0"/>
                <a:cs typeface="Calibri" panose="020F0502020204030204" pitchFamily="34" charset="0"/>
              </a:rPr>
              <a:t>without ever being given labeled examples of each by a teacher.</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 Pages 694-695, Artificial Intelligence: A Modern Approach, 3rd edition, 2015.</a:t>
            </a:r>
            <a:endParaRPr lang="en-US" sz="2000" dirty="0" smtClean="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4ECA7004-E67D-498A-832D-2E71EDFCC2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8" t="11942"/>
          <a:stretch/>
        </p:blipFill>
        <p:spPr bwMode="auto">
          <a:xfrm>
            <a:off x="9525" y="4741342"/>
            <a:ext cx="4410075" cy="1685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899639B-FFF6-4D8A-9A2B-F95A937D4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4572000"/>
            <a:ext cx="4324350" cy="185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318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a:spLocks noGrp="1"/>
          </p:cNvSpPr>
          <p:nvPr>
            <p:ph type="title"/>
          </p:nvPr>
        </p:nvSpPr>
        <p:spPr>
          <a:xfrm>
            <a:off x="253256" y="228600"/>
            <a:ext cx="7971182"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Unsupervised learning - Dimensionality Reduction</a:t>
            </a:r>
            <a:endParaRPr sz="3200" b="1" dirty="0">
              <a:solidFill>
                <a:srgbClr val="C00000"/>
              </a:solidFill>
              <a:effectLst>
                <a:outerShdw blurRad="38100" dist="38100" dir="2700000" algn="tl">
                  <a:srgbClr val="000000">
                    <a:alpha val="43137"/>
                  </a:srgbClr>
                </a:outerShdw>
              </a:effectLst>
            </a:endParaRPr>
          </a:p>
        </p:txBody>
      </p:sp>
      <p:pic>
        <p:nvPicPr>
          <p:cNvPr id="277" name="Google Shape;277;p22" descr="https://cdn-images-1.medium.com/max/900/1*vah8IolNqlxNHq9ysVzYkw.png"/>
          <p:cNvPicPr preferRelativeResize="0"/>
          <p:nvPr/>
        </p:nvPicPr>
        <p:blipFill rotWithShape="1">
          <a:blip r:embed="rId3">
            <a:alphaModFix/>
          </a:blip>
          <a:srcRect l="5859"/>
          <a:stretch/>
        </p:blipFill>
        <p:spPr>
          <a:xfrm>
            <a:off x="4794582" y="2807966"/>
            <a:ext cx="3429856" cy="2328863"/>
          </a:xfrm>
          <a:prstGeom prst="rect">
            <a:avLst/>
          </a:prstGeom>
          <a:noFill/>
          <a:ln>
            <a:noFill/>
          </a:ln>
        </p:spPr>
      </p:pic>
      <p:pic>
        <p:nvPicPr>
          <p:cNvPr id="278" name="Google Shape;278;p22"/>
          <p:cNvPicPr preferRelativeResize="0"/>
          <p:nvPr/>
        </p:nvPicPr>
        <p:blipFill rotWithShape="1">
          <a:blip r:embed="rId4">
            <a:alphaModFix/>
          </a:blip>
          <a:srcRect/>
          <a:stretch/>
        </p:blipFill>
        <p:spPr>
          <a:xfrm>
            <a:off x="995847" y="2807966"/>
            <a:ext cx="3429856" cy="1992326"/>
          </a:xfrm>
          <a:prstGeom prst="rect">
            <a:avLst/>
          </a:prstGeom>
          <a:noFill/>
          <a:ln>
            <a:noFill/>
          </a:ln>
        </p:spPr>
      </p:pic>
      <p:sp>
        <p:nvSpPr>
          <p:cNvPr id="2" name="Rectangle 1"/>
          <p:cNvSpPr/>
          <p:nvPr/>
        </p:nvSpPr>
        <p:spPr>
          <a:xfrm>
            <a:off x="718310" y="1525822"/>
            <a:ext cx="5819775" cy="341632"/>
          </a:xfrm>
          <a:prstGeom prst="rect">
            <a:avLst/>
          </a:prstGeom>
        </p:spPr>
        <p:txBody>
          <a:bodyPr wrap="square">
            <a:spAutoFit/>
          </a:bodyPr>
          <a:lstStyle/>
          <a:p>
            <a:pPr>
              <a:lnSpc>
                <a:spcPct val="90000"/>
              </a:lnSpc>
              <a:spcBef>
                <a:spcPts val="0"/>
              </a:spcBef>
              <a:buClr>
                <a:schemeClr val="dk1"/>
              </a:buClr>
              <a:buSzPts val="2100"/>
              <a:buFont typeface="Arial" panose="020B0604020202020204" pitchFamily="34" charset="0"/>
              <a:buChar char="•"/>
            </a:pPr>
            <a:r>
              <a:rPr lang="en-US" dirty="0">
                <a:latin typeface="Calibri" panose="020F0502020204030204" pitchFamily="34" charset="0"/>
                <a:cs typeface="Calibri" panose="020F0502020204030204" pitchFamily="34" charset="0"/>
              </a:rPr>
              <a:t>Assembles specific features into more high-level ones</a:t>
            </a:r>
          </a:p>
        </p:txBody>
      </p:sp>
    </p:spTree>
    <p:extLst>
      <p:ext uri="{BB962C8B-B14F-4D97-AF65-F5344CB8AC3E}">
        <p14:creationId xmlns:p14="http://schemas.microsoft.com/office/powerpoint/2010/main" val="1024188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293204" y="228600"/>
            <a:ext cx="8199782"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Unsupervised learning - Association rule learning</a:t>
            </a:r>
            <a:endParaRPr sz="3200" b="1" dirty="0">
              <a:solidFill>
                <a:srgbClr val="C00000"/>
              </a:solidFill>
              <a:effectLst>
                <a:outerShdw blurRad="38100" dist="38100" dir="2700000" algn="tl">
                  <a:srgbClr val="000000">
                    <a:alpha val="43137"/>
                  </a:srgbClr>
                </a:outerShdw>
              </a:effectLst>
            </a:endParaRPr>
          </a:p>
        </p:txBody>
      </p:sp>
      <p:sp>
        <p:nvSpPr>
          <p:cNvPr id="284" name="Google Shape;284;p23"/>
          <p:cNvSpPr txBox="1">
            <a:spLocks noGrp="1"/>
          </p:cNvSpPr>
          <p:nvPr>
            <p:ph type="body" idx="1"/>
          </p:nvPr>
        </p:nvSpPr>
        <p:spPr>
          <a:xfrm>
            <a:off x="546651" y="1676400"/>
            <a:ext cx="7692887" cy="2907979"/>
          </a:xfrm>
          <a:prstGeom prst="rect">
            <a:avLst/>
          </a:prstGeom>
          <a:noFill/>
          <a:ln>
            <a:noFill/>
          </a:ln>
        </p:spPr>
        <p:txBody>
          <a:bodyPr spcFirstLastPara="1" vert="horz" wrap="square" lIns="68569" tIns="34275" rIns="68569" bIns="34275" rtlCol="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i="1" dirty="0">
                <a:latin typeface="Calibri" panose="020F0502020204030204" pitchFamily="34" charset="0"/>
                <a:cs typeface="Calibri" panose="020F0502020204030204" pitchFamily="34" charset="0"/>
              </a:rPr>
              <a:t>"Look for patterns in the orders' stream"</a:t>
            </a:r>
            <a:endParaRPr sz="2000" dirty="0">
              <a:latin typeface="Calibri" panose="020F0502020204030204" pitchFamily="34" charset="0"/>
              <a:cs typeface="Calibri" panose="020F0502020204030204" pitchFamily="34" charset="0"/>
            </a:endParaRPr>
          </a:p>
        </p:txBody>
      </p:sp>
      <p:pic>
        <p:nvPicPr>
          <p:cNvPr id="286" name="Google Shape;286;p23"/>
          <p:cNvPicPr preferRelativeResize="0"/>
          <p:nvPr/>
        </p:nvPicPr>
        <p:blipFill rotWithShape="1">
          <a:blip r:embed="rId3">
            <a:alphaModFix/>
          </a:blip>
          <a:srcRect/>
          <a:stretch/>
        </p:blipFill>
        <p:spPr>
          <a:xfrm>
            <a:off x="4961634" y="2726922"/>
            <a:ext cx="3121819" cy="2664619"/>
          </a:xfrm>
          <a:prstGeom prst="rect">
            <a:avLst/>
          </a:prstGeom>
          <a:noFill/>
          <a:ln>
            <a:noFill/>
          </a:ln>
        </p:spPr>
      </p:pic>
      <p:pic>
        <p:nvPicPr>
          <p:cNvPr id="287" name="Google Shape;287;p23"/>
          <p:cNvPicPr preferRelativeResize="0"/>
          <p:nvPr/>
        </p:nvPicPr>
        <p:blipFill rotWithShape="1">
          <a:blip r:embed="rId4">
            <a:alphaModFix/>
          </a:blip>
          <a:srcRect/>
          <a:stretch/>
        </p:blipFill>
        <p:spPr>
          <a:xfrm>
            <a:off x="1060547" y="3021402"/>
            <a:ext cx="3435395" cy="2075658"/>
          </a:xfrm>
          <a:prstGeom prst="rect">
            <a:avLst/>
          </a:prstGeom>
          <a:noFill/>
          <a:ln>
            <a:noFill/>
          </a:ln>
        </p:spPr>
      </p:pic>
    </p:spTree>
    <p:extLst>
      <p:ext uri="{BB962C8B-B14F-4D97-AF65-F5344CB8AC3E}">
        <p14:creationId xmlns:p14="http://schemas.microsoft.com/office/powerpoint/2010/main" val="3765449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8382000" cy="4873752"/>
          </a:xfrm>
        </p:spPr>
        <p:txBody>
          <a:bodyPr>
            <a:normAutofit/>
          </a:bodyPr>
          <a:lstStyle/>
          <a:p>
            <a:pPr marL="0" indent="0">
              <a:buNone/>
            </a:pPr>
            <a:r>
              <a:rPr lang="en-US" sz="2000" dirty="0">
                <a:latin typeface="Calibri" panose="020F0502020204030204" pitchFamily="34" charset="0"/>
                <a:cs typeface="Calibri" panose="020F0502020204030204" pitchFamily="34" charset="0"/>
              </a:rPr>
              <a:t>Of the following examples, which would you address using an unsupervised learning algorithm?  (Check all that apply.)</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457200" indent="-457200">
              <a:buFont typeface="+mj-lt"/>
              <a:buAutoNum type="alphaUcPeriod"/>
            </a:pPr>
            <a:r>
              <a:rPr lang="en-US" sz="2000" dirty="0">
                <a:latin typeface="Calibri" panose="020F0502020204030204" pitchFamily="34" charset="0"/>
                <a:cs typeface="Calibri" panose="020F0502020204030204" pitchFamily="34" charset="0"/>
              </a:rPr>
              <a:t>Given email labeled as spam/not spam, learn a spam filter.</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set of news articles found on the web, group them into sets of articles about the same stories.</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database of customer data, automatically discover market segments and group customers into different market segments.</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dataset of patients diagnosed as either having diabetes or not, learn to classify new patients as having diabetes or not.</a:t>
            </a:r>
          </a:p>
        </p:txBody>
      </p:sp>
      <p:sp>
        <p:nvSpPr>
          <p:cNvPr id="4" name="Title 1"/>
          <p:cNvSpPr txBox="1">
            <a:spLocks/>
          </p:cNvSpPr>
          <p:nvPr/>
        </p:nvSpPr>
        <p:spPr>
          <a:xfrm>
            <a:off x="457200" y="274638"/>
            <a:ext cx="7467600" cy="7159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smtClean="0">
                <a:solidFill>
                  <a:srgbClr val="C00000"/>
                </a:solidFill>
                <a:effectLst>
                  <a:outerShdw blurRad="38100" dist="38100" dir="2700000" algn="tl">
                    <a:srgbClr val="000000">
                      <a:alpha val="43137"/>
                    </a:srgbClr>
                  </a:outerShdw>
                </a:effectLst>
              </a:rPr>
              <a:t>Solve this…</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55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3">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upervised-vs-Unsupervised-Learning">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5029200" y="1752600"/>
            <a:ext cx="3809579" cy="3429000"/>
          </a:xfrm>
        </p:spPr>
      </p:pic>
      <p:sp>
        <p:nvSpPr>
          <p:cNvPr id="10"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VS Unsupervised</a:t>
            </a:r>
            <a:endParaRPr lang="en-US" sz="3200" b="1" dirty="0">
              <a:solidFill>
                <a:srgbClr val="C000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3710443295"/>
              </p:ext>
            </p:extLst>
          </p:nvPr>
        </p:nvGraphicFramePr>
        <p:xfrm>
          <a:off x="152400" y="1762125"/>
          <a:ext cx="4648200" cy="3764280"/>
        </p:xfrm>
        <a:graphic>
          <a:graphicData uri="http://schemas.openxmlformats.org/drawingml/2006/table">
            <a:tbl>
              <a:tblPr firstRow="1" bandRow="1">
                <a:tableStyleId>{69C7853C-536D-4A76-A0AE-DD22124D55A5}</a:tableStyleId>
              </a:tblPr>
              <a:tblGrid>
                <a:gridCol w="2324100">
                  <a:extLst>
                    <a:ext uri="{9D8B030D-6E8A-4147-A177-3AD203B41FA5}">
                      <a16:colId xmlns:a16="http://schemas.microsoft.com/office/drawing/2014/main" val="689702426"/>
                    </a:ext>
                  </a:extLst>
                </a:gridCol>
                <a:gridCol w="2324100">
                  <a:extLst>
                    <a:ext uri="{9D8B030D-6E8A-4147-A177-3AD203B41FA5}">
                      <a16:colId xmlns:a16="http://schemas.microsoft.com/office/drawing/2014/main" val="3531201645"/>
                    </a:ext>
                  </a:extLst>
                </a:gridCol>
              </a:tblGrid>
              <a:tr h="370840">
                <a:tc>
                  <a:txBody>
                    <a:bodyPr/>
                    <a:lstStyle/>
                    <a:p>
                      <a:r>
                        <a:rPr lang="en-US" dirty="0" smtClean="0">
                          <a:latin typeface="Calibri" panose="020F0502020204030204" pitchFamily="34" charset="0"/>
                          <a:cs typeface="Calibri" panose="020F0502020204030204" pitchFamily="34" charset="0"/>
                        </a:rPr>
                        <a:t>Supervised</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Unsupervised</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333253"/>
                  </a:ext>
                </a:extLst>
              </a:tr>
              <a:tr h="370840">
                <a:tc>
                  <a:txBody>
                    <a:bodyPr/>
                    <a:lstStyle/>
                    <a:p>
                      <a:r>
                        <a:rPr kumimoji="0" lang="en-US" b="0" i="0" kern="1200" dirty="0" smtClean="0">
                          <a:solidFill>
                            <a:schemeClr val="dk1"/>
                          </a:solidFill>
                          <a:effectLst/>
                          <a:latin typeface="Calibri" panose="020F0502020204030204" pitchFamily="34" charset="0"/>
                          <a:ea typeface="+mn-ea"/>
                          <a:cs typeface="Calibri" panose="020F0502020204030204" pitchFamily="34" charset="0"/>
                        </a:rPr>
                        <a:t>Labelled data</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No labels</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11543034"/>
                  </a:ext>
                </a:extLst>
              </a:tr>
              <a:tr h="370840">
                <a:tc>
                  <a:txBody>
                    <a:bodyPr/>
                    <a:lstStyle/>
                    <a:p>
                      <a:r>
                        <a:rPr lang="en-US" dirty="0" smtClean="0">
                          <a:latin typeface="Calibri" panose="020F0502020204030204" pitchFamily="34" charset="0"/>
                          <a:cs typeface="Calibri" panose="020F0502020204030204" pitchFamily="34" charset="0"/>
                        </a:rPr>
                        <a:t>Direct</a:t>
                      </a:r>
                      <a:r>
                        <a:rPr lang="en-US" baseline="0" dirty="0" smtClean="0">
                          <a:latin typeface="Calibri" panose="020F0502020204030204" pitchFamily="34" charset="0"/>
                          <a:cs typeface="Calibri" panose="020F0502020204030204" pitchFamily="34" charset="0"/>
                        </a:rPr>
                        <a:t> Feedback</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No feed back</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13351539"/>
                  </a:ext>
                </a:extLst>
              </a:tr>
              <a:tr h="370840">
                <a:tc>
                  <a:txBody>
                    <a:bodyPr/>
                    <a:lstStyle/>
                    <a:p>
                      <a:r>
                        <a:rPr lang="en-US" dirty="0" smtClean="0">
                          <a:latin typeface="Calibri" panose="020F0502020204030204" pitchFamily="34" charset="0"/>
                          <a:cs typeface="Calibri" panose="020F0502020204030204" pitchFamily="34" charset="0"/>
                        </a:rPr>
                        <a:t>Predict outcome</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Find Hidden Structure in</a:t>
                      </a:r>
                      <a:r>
                        <a:rPr lang="en-US" baseline="0" dirty="0" smtClean="0">
                          <a:latin typeface="Calibri" panose="020F0502020204030204" pitchFamily="34" charset="0"/>
                          <a:cs typeface="Calibri" panose="020F0502020204030204" pitchFamily="34" charset="0"/>
                        </a:rPr>
                        <a:t> data</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25468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Calibri" panose="020F0502020204030204" pitchFamily="34" charset="0"/>
                          <a:ea typeface="+mn-ea"/>
                          <a:cs typeface="Calibri" panose="020F0502020204030204" pitchFamily="34" charset="0"/>
                        </a:rPr>
                        <a:t>Supervised machine learning helps you to solve various types of real-world computation problems.</a:t>
                      </a:r>
                    </a:p>
                    <a:p>
                      <a:endParaRPr lang="en-US"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mn-lt"/>
                          <a:ea typeface="+mn-ea"/>
                          <a:cs typeface="+mn-cs"/>
                        </a:rPr>
                        <a:t>It is easier to get unlabeled data from a computer than labeled data, which needs manual intervention.</a:t>
                      </a:r>
                    </a:p>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49298905"/>
                  </a:ext>
                </a:extLst>
              </a:tr>
            </a:tbl>
          </a:graphicData>
        </a:graphic>
      </p:graphicFrame>
    </p:spTree>
    <p:extLst>
      <p:ext uri="{BB962C8B-B14F-4D97-AF65-F5344CB8AC3E}">
        <p14:creationId xmlns:p14="http://schemas.microsoft.com/office/powerpoint/2010/main" val="10043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Types of ML Algorithms</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533400" y="1371600"/>
            <a:ext cx="7467600" cy="4873752"/>
          </a:xfrm>
        </p:spPr>
        <p:txBody>
          <a:bodyPr>
            <a:normAutofit/>
          </a:bodyPr>
          <a:lstStyle/>
          <a:p>
            <a:r>
              <a:rPr lang="en-US" sz="2000" dirty="0" smtClean="0">
                <a:latin typeface="Calibri" panose="020F0502020204030204" pitchFamily="34" charset="0"/>
                <a:cs typeface="Calibri" panose="020F0502020204030204" pitchFamily="34" charset="0"/>
              </a:rPr>
              <a:t>Supervised Learning/Predictive Learning</a:t>
            </a:r>
          </a:p>
          <a:p>
            <a:r>
              <a:rPr lang="en-US" sz="2000" dirty="0" smtClean="0">
                <a:latin typeface="Calibri" panose="020F0502020204030204" pitchFamily="34" charset="0"/>
                <a:cs typeface="Calibri" panose="020F0502020204030204" pitchFamily="34" charset="0"/>
              </a:rPr>
              <a:t>Unsupervised Learning/ Descriptive Learning</a:t>
            </a:r>
          </a:p>
          <a:p>
            <a:r>
              <a:rPr lang="en-US" sz="2000" dirty="0" smtClean="0">
                <a:latin typeface="Calibri" panose="020F0502020204030204" pitchFamily="34" charset="0"/>
                <a:cs typeface="Calibri" panose="020F0502020204030204" pitchFamily="34" charset="0"/>
              </a:rPr>
              <a:t>Semi-Supervised Learning</a:t>
            </a:r>
          </a:p>
          <a:p>
            <a:r>
              <a:rPr lang="en-US" sz="2000" dirty="0" smtClean="0">
                <a:latin typeface="Calibri" panose="020F0502020204030204" pitchFamily="34" charset="0"/>
                <a:cs typeface="Calibri" panose="020F0502020204030204" pitchFamily="34" charset="0"/>
              </a:rPr>
              <a:t>Reinforcement Learning</a:t>
            </a:r>
            <a:endParaRPr lang="en-US" sz="2000" dirty="0">
              <a:latin typeface="Calibri" panose="020F0502020204030204" pitchFamily="34" charset="0"/>
              <a:cs typeface="Calibri" panose="020F0502020204030204" pitchFamily="34" charset="0"/>
            </a:endParaRPr>
          </a:p>
        </p:txBody>
      </p:sp>
      <p:pic>
        <p:nvPicPr>
          <p:cNvPr id="5" name="Google Shape;218;p15"/>
          <p:cNvPicPr preferRelativeResize="0"/>
          <p:nvPr/>
        </p:nvPicPr>
        <p:blipFill rotWithShape="1">
          <a:blip r:embed="rId3">
            <a:alphaModFix/>
          </a:blip>
          <a:srcRect/>
          <a:stretch/>
        </p:blipFill>
        <p:spPr>
          <a:xfrm>
            <a:off x="609600" y="3152775"/>
            <a:ext cx="7239000" cy="3733800"/>
          </a:xfrm>
          <a:prstGeom prst="rect">
            <a:avLst/>
          </a:prstGeom>
          <a:noFill/>
          <a:ln>
            <a:noFill/>
          </a:ln>
        </p:spPr>
      </p:pic>
    </p:spTree>
    <p:extLst>
      <p:ext uri="{BB962C8B-B14F-4D97-AF65-F5344CB8AC3E}">
        <p14:creationId xmlns:p14="http://schemas.microsoft.com/office/powerpoint/2010/main" val="3035885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Semi-supervised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228600" y="1066800"/>
            <a:ext cx="8229600" cy="4873752"/>
          </a:xfrm>
        </p:spPr>
        <p:txBody>
          <a:bodyPr>
            <a:normAutofit/>
          </a:bodyPr>
          <a:lstStyle/>
          <a:p>
            <a:r>
              <a:rPr lang="en-US" sz="2000" dirty="0" smtClean="0">
                <a:latin typeface="Calibri" panose="020F0502020204030204" pitchFamily="34" charset="0"/>
                <a:cs typeface="Calibri" panose="020F0502020204030204" pitchFamily="34" charset="0"/>
              </a:rPr>
              <a:t>If </a:t>
            </a:r>
            <a:r>
              <a:rPr lang="en-US" sz="2000" dirty="0">
                <a:latin typeface="Calibri" panose="020F0502020204030204" pitchFamily="34" charset="0"/>
                <a:cs typeface="Calibri" panose="020F0502020204030204" pitchFamily="34" charset="0"/>
              </a:rPr>
              <a:t>some learning samples are labeled, but some other are not labeled, then it is semi-supervised learning</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It makes use of a large amount of unlabeled data for training and a small amount of labeled data for testing.</a:t>
            </a:r>
          </a:p>
          <a:p>
            <a:pPr marL="0" indent="0">
              <a:buNone/>
            </a:pPr>
            <a:endParaRPr lang="en-US" sz="2000" dirty="0" smtClean="0">
              <a:latin typeface="Calibri" panose="020F0502020204030204" pitchFamily="34" charset="0"/>
              <a:cs typeface="Calibri" panose="020F0502020204030204" pitchFamily="34" charset="0"/>
            </a:endParaRPr>
          </a:p>
          <a:p>
            <a:pPr marL="10414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Trained upon a combination of labeled and unlabeled data</a:t>
            </a:r>
          </a:p>
          <a:p>
            <a:pPr marL="10414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First</a:t>
            </a:r>
            <a:r>
              <a:rPr lang="en-US" sz="2000" dirty="0">
                <a:latin typeface="Calibri" panose="020F0502020204030204" pitchFamily="34" charset="0"/>
                <a:cs typeface="Calibri" panose="020F0502020204030204" pitchFamily="34" charset="0"/>
              </a:rPr>
              <a:t>, cluster similar data using an unsupervised learning algorithm</a:t>
            </a:r>
          </a:p>
          <a:p>
            <a:pPr marL="10414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Then </a:t>
            </a:r>
            <a:r>
              <a:rPr lang="en-US" sz="2000" dirty="0">
                <a:latin typeface="Calibri" panose="020F0502020204030204" pitchFamily="34" charset="0"/>
                <a:cs typeface="Calibri" panose="020F0502020204030204" pitchFamily="34" charset="0"/>
              </a:rPr>
              <a:t>use the existing labeled data to label the rest of the unlabeled data</a:t>
            </a:r>
            <a:endParaRPr lang="en-US" sz="2000" dirty="0" smtClean="0">
              <a:latin typeface="Calibri" panose="020F0502020204030204" pitchFamily="34" charset="0"/>
              <a:cs typeface="Calibri" panose="020F0502020204030204" pitchFamily="34" charset="0"/>
            </a:endParaRPr>
          </a:p>
        </p:txBody>
      </p:sp>
      <p:sp>
        <p:nvSpPr>
          <p:cNvPr id="3" name="Rectangle 2"/>
          <p:cNvSpPr/>
          <p:nvPr/>
        </p:nvSpPr>
        <p:spPr>
          <a:xfrm>
            <a:off x="304800" y="4816423"/>
            <a:ext cx="815340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solidFill>
                  <a:srgbClr val="000000"/>
                </a:solidFill>
                <a:latin typeface="Arial" panose="020B0604020202020204" pitchFamily="34" charset="0"/>
              </a:rPr>
              <a:t>Semi-supervised learning is applied in cases where it is expensive to acquire a fully labeled dataset while more practical to label a small subset.</a:t>
            </a:r>
            <a:endParaRPr lang="en-US" dirty="0"/>
          </a:p>
        </p:txBody>
      </p:sp>
    </p:spTree>
    <p:extLst>
      <p:ext uri="{BB962C8B-B14F-4D97-AF65-F5344CB8AC3E}">
        <p14:creationId xmlns:p14="http://schemas.microsoft.com/office/powerpoint/2010/main" val="34326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367116"/>
            <a:ext cx="8458200" cy="5262284"/>
          </a:xfrm>
          <a:prstGeom prst="rect">
            <a:avLst/>
          </a:prstGeom>
        </p:spPr>
      </p:pic>
      <p:sp>
        <p:nvSpPr>
          <p:cNvPr id="5" name="Title 1"/>
          <p:cNvSpPr>
            <a:spLocks noGrp="1"/>
          </p:cNvSpPr>
          <p:nvPr>
            <p:ph type="title"/>
          </p:nvPr>
        </p:nvSpPr>
        <p:spPr>
          <a:xfrm>
            <a:off x="495300" y="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Semi-supervised Learning</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975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Reinforcement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304800" y="1371600"/>
            <a:ext cx="8229600" cy="4873752"/>
          </a:xfrm>
        </p:spPr>
        <p:txBody>
          <a:bodyPr>
            <a:normAutofit/>
          </a:bodyPr>
          <a:lstStyle/>
          <a:p>
            <a:r>
              <a:rPr lang="en-US" sz="2000" dirty="0">
                <a:latin typeface="Calibri" panose="020F0502020204030204" pitchFamily="34" charset="0"/>
                <a:cs typeface="Calibri" panose="020F0502020204030204" pitchFamily="34" charset="0"/>
              </a:rPr>
              <a:t>Accompany an example with positive or negative feedback according to the</a:t>
            </a:r>
          </a:p>
          <a:p>
            <a:pPr marL="0" indent="0">
              <a:buNone/>
            </a:pPr>
            <a:r>
              <a:rPr lang="en-US" sz="2000" dirty="0" smtClean="0">
                <a:latin typeface="Calibri" panose="020F0502020204030204" pitchFamily="34" charset="0"/>
                <a:cs typeface="Calibri" panose="020F0502020204030204" pitchFamily="34" charset="0"/>
              </a:rPr>
              <a:t>   solution </a:t>
            </a:r>
            <a:r>
              <a:rPr lang="en-US" sz="2000" dirty="0">
                <a:latin typeface="Calibri" panose="020F0502020204030204" pitchFamily="34" charset="0"/>
                <a:cs typeface="Calibri" panose="020F0502020204030204" pitchFamily="34" charset="0"/>
              </a:rPr>
              <a:t>the algorithm proposes</a:t>
            </a:r>
          </a:p>
          <a:p>
            <a:r>
              <a:rPr lang="en-US" sz="2000" dirty="0" smtClean="0">
                <a:latin typeface="Calibri" panose="020F0502020204030204" pitchFamily="34" charset="0"/>
                <a:cs typeface="Calibri" panose="020F0502020204030204" pitchFamily="34" charset="0"/>
              </a:rPr>
              <a:t>Learning </a:t>
            </a:r>
            <a:r>
              <a:rPr lang="en-US" sz="2000" dirty="0">
                <a:latin typeface="Calibri" panose="020F0502020204030204" pitchFamily="34" charset="0"/>
                <a:cs typeface="Calibri" panose="020F0502020204030204" pitchFamily="34" charset="0"/>
              </a:rPr>
              <a:t>by trial and error: The system evaluates its performance based on the feedback responses and reacts accordingly</a:t>
            </a:r>
          </a:p>
          <a:p>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“how to act or behave when given occasional reward or </a:t>
            </a:r>
            <a:r>
              <a:rPr lang="en-US" sz="2000" dirty="0" smtClean="0">
                <a:latin typeface="Calibri" panose="020F0502020204030204" pitchFamily="34" charset="0"/>
                <a:cs typeface="Calibri" panose="020F0502020204030204" pitchFamily="34" charset="0"/>
              </a:rPr>
              <a:t>punishment signals”</a:t>
            </a:r>
            <a:endParaRPr lang="en-US" sz="2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57200" y="3581400"/>
            <a:ext cx="8077200" cy="2819400"/>
          </a:xfrm>
          <a:prstGeom prst="rect">
            <a:avLst/>
          </a:prstGeom>
        </p:spPr>
      </p:pic>
    </p:spTree>
    <p:extLst>
      <p:ext uri="{BB962C8B-B14F-4D97-AF65-F5344CB8AC3E}">
        <p14:creationId xmlns:p14="http://schemas.microsoft.com/office/powerpoint/2010/main" val="2500292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t="2252"/>
          <a:stretch/>
        </p:blipFill>
        <p:spPr>
          <a:xfrm>
            <a:off x="457200" y="274638"/>
            <a:ext cx="8305800" cy="6583362"/>
          </a:xfrm>
        </p:spPr>
      </p:pic>
    </p:spTree>
    <p:extLst>
      <p:ext uri="{BB962C8B-B14F-4D97-AF65-F5344CB8AC3E}">
        <p14:creationId xmlns:p14="http://schemas.microsoft.com/office/powerpoint/2010/main" val="1599428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fe cycle of Machine Learning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430530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7 Steps Of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028" name="Picture 4" descr="https://livecodestream.dev/post/7-steps-of-machine-learning/apples_oranges_hud39106512cb547b1e4a4eab1a4e88977_137129_700x0_resize_q75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800600"/>
            <a:ext cx="3337344"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410200"/>
            <a:ext cx="4953000" cy="369332"/>
          </a:xfrm>
          <a:prstGeom prst="rect">
            <a:avLst/>
          </a:prstGeom>
          <a:noFill/>
        </p:spPr>
        <p:txBody>
          <a:bodyPr wrap="square" rtlCol="0">
            <a:spAutoFit/>
          </a:bodyPr>
          <a:lstStyle/>
          <a:p>
            <a:r>
              <a:rPr lang="en-US" b="1" dirty="0" smtClean="0">
                <a:latin typeface="Calibri" panose="020F0502020204030204" pitchFamily="34" charset="0"/>
                <a:cs typeface="Calibri" panose="020F0502020204030204" pitchFamily="34" charset="0"/>
              </a:rPr>
              <a:t>Problem: Classification of Oranges and Apples.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22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nSpc>
                <a:spcPct val="90000"/>
              </a:lnSpc>
              <a:spcAft>
                <a:spcPts val="0"/>
              </a:spcAft>
              <a:buClr>
                <a:schemeClr val="dk1"/>
              </a:buClr>
              <a:buSzPts val="2970"/>
            </a:pPr>
            <a:r>
              <a:rPr lang="en-IN" sz="3200" dirty="0">
                <a:latin typeface="Georgia" panose="02040502050405020303" pitchFamily="18" charset="0"/>
              </a:rPr>
              <a:t/>
            </a:r>
            <a:br>
              <a:rPr lang="en-IN" sz="3200" dirty="0">
                <a:latin typeface="Georgia" panose="02040502050405020303" pitchFamily="18" charset="0"/>
              </a:rPr>
            </a:br>
            <a:r>
              <a:rPr lang="en-IN" sz="3200" b="1" dirty="0">
                <a:solidFill>
                  <a:srgbClr val="C00000"/>
                </a:solidFill>
                <a:effectLst>
                  <a:outerShdw blurRad="38100" dist="38100" dir="2700000" algn="tl">
                    <a:srgbClr val="000000">
                      <a:alpha val="43137"/>
                    </a:srgbClr>
                  </a:outerShdw>
                </a:effectLst>
              </a:rPr>
              <a:t/>
            </a:r>
            <a:br>
              <a:rPr lang="en-IN" sz="3200" b="1" dirty="0">
                <a:solidFill>
                  <a:srgbClr val="C00000"/>
                </a:solidFill>
                <a:effectLst>
                  <a:outerShdw blurRad="38100" dist="38100" dir="2700000" algn="tl">
                    <a:srgbClr val="000000">
                      <a:alpha val="43137"/>
                    </a:srgbClr>
                  </a:outerShdw>
                </a:effectLst>
              </a:rPr>
            </a:br>
            <a:r>
              <a:rPr lang="en-IN" sz="3200" b="1" dirty="0">
                <a:solidFill>
                  <a:srgbClr val="C00000"/>
                </a:solidFill>
                <a:effectLst>
                  <a:outerShdw blurRad="38100" dist="38100" dir="2700000" algn="tl">
                    <a:srgbClr val="000000">
                      <a:alpha val="43137"/>
                    </a:srgbClr>
                  </a:outerShdw>
                </a:effectLst>
              </a:rPr>
              <a:t>Step – 1 Gathering Data</a:t>
            </a:r>
            <a:br>
              <a:rPr lang="en-IN" sz="3200" b="1" dirty="0">
                <a:solidFill>
                  <a:srgbClr val="C00000"/>
                </a:solidFill>
                <a:effectLst>
                  <a:outerShdw blurRad="38100" dist="38100" dir="2700000" algn="tl">
                    <a:srgbClr val="000000">
                      <a:alpha val="43137"/>
                    </a:srgbClr>
                  </a:outerShdw>
                </a:effectLst>
              </a:rPr>
            </a:br>
            <a:endParaRPr sz="3200" b="1" dirty="0">
              <a:solidFill>
                <a:srgbClr val="C00000"/>
              </a:solidFill>
              <a:effectLst>
                <a:outerShdw blurRad="38100" dist="38100" dir="2700000" algn="tl">
                  <a:srgbClr val="000000">
                    <a:alpha val="43137"/>
                  </a:srgbClr>
                </a:outerShdw>
              </a:effectLst>
            </a:endParaRPr>
          </a:p>
        </p:txBody>
      </p:sp>
      <p:sp>
        <p:nvSpPr>
          <p:cNvPr id="159" name="Google Shape;159;p8"/>
          <p:cNvSpPr txBox="1">
            <a:spLocks noGrp="1"/>
          </p:cNvSpPr>
          <p:nvPr>
            <p:ph idx="1"/>
          </p:nvPr>
        </p:nvSpPr>
        <p:spPr>
          <a:xfrm>
            <a:off x="685800" y="1600200"/>
            <a:ext cx="7320022" cy="3444997"/>
          </a:xfrm>
          <a:prstGeom prst="rect">
            <a:avLst/>
          </a:prstGeom>
          <a:noFill/>
          <a:ln>
            <a:noFill/>
          </a:ln>
        </p:spPr>
        <p:txBody>
          <a:bodyPr spcFirstLastPara="1" wrap="square" lIns="91425" tIns="45700" rIns="91425" bIns="4570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dirty="0" smtClean="0">
                <a:latin typeface="Calibri" panose="020F0502020204030204" pitchFamily="34" charset="0"/>
                <a:cs typeface="Calibri" panose="020F0502020204030204" pitchFamily="34" charset="0"/>
              </a:rPr>
              <a:t>First real step of machine learning is gathering data</a:t>
            </a:r>
            <a:endParaRPr sz="2000" dirty="0" smtClean="0">
              <a:latin typeface="Calibri" panose="020F0502020204030204" pitchFamily="34" charset="0"/>
              <a:cs typeface="Calibri" panose="020F0502020204030204" pitchFamily="34" charset="0"/>
            </a:endParaRPr>
          </a:p>
          <a:p>
            <a:pPr>
              <a:lnSpc>
                <a:spcPct val="90000"/>
              </a:lnSpc>
              <a:spcBef>
                <a:spcPts val="750"/>
              </a:spcBef>
              <a:buClr>
                <a:schemeClr val="dk1"/>
              </a:buClr>
              <a:buSzPts val="2100"/>
              <a:buFont typeface="Arial" panose="020B0604020202020204" pitchFamily="34" charset="0"/>
              <a:buChar char="•"/>
            </a:pPr>
            <a:r>
              <a:rPr lang="en-IN" sz="2000" dirty="0" smtClean="0">
                <a:latin typeface="Calibri" panose="020F0502020204030204" pitchFamily="34" charset="0"/>
                <a:cs typeface="Calibri" panose="020F0502020204030204" pitchFamily="34" charset="0"/>
              </a:rPr>
              <a:t>Quality and quantity of data</a:t>
            </a:r>
            <a:endParaRPr sz="2000" dirty="0" smtClean="0">
              <a:latin typeface="Calibri" panose="020F0502020204030204" pitchFamily="34" charset="0"/>
              <a:cs typeface="Calibri" panose="020F0502020204030204" pitchFamily="34" charset="0"/>
            </a:endParaRPr>
          </a:p>
          <a:p>
            <a:pPr marL="476250" lvl="0" indent="-342900" algn="l" rtl="0">
              <a:lnSpc>
                <a:spcPct val="90000"/>
              </a:lnSpc>
              <a:spcBef>
                <a:spcPts val="750"/>
              </a:spcBef>
              <a:spcAft>
                <a:spcPts val="0"/>
              </a:spcAft>
              <a:buClr>
                <a:schemeClr val="dk1"/>
              </a:buClr>
              <a:buSzPts val="2100"/>
              <a:buFont typeface="Arial" panose="020B0604020202020204" pitchFamily="34" charset="0"/>
              <a:buChar char="•"/>
            </a:pPr>
            <a:endParaRPr dirty="0">
              <a:latin typeface="Georgia" panose="02040502050405020303"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19022620"/>
              </p:ext>
            </p:extLst>
          </p:nvPr>
        </p:nvGraphicFramePr>
        <p:xfrm>
          <a:off x="1447800" y="2454812"/>
          <a:ext cx="5486400" cy="1522412"/>
        </p:xfrm>
        <a:graphic>
          <a:graphicData uri="http://schemas.openxmlformats.org/drawingml/2006/table">
            <a:tbl>
              <a:tblPr>
                <a:tableStyleId>{69C7853C-536D-4A76-A0AE-DD22124D55A5}</a:tableStyleId>
              </a:tblPr>
              <a:tblGrid>
                <a:gridCol w="1828800">
                  <a:extLst>
                    <a:ext uri="{9D8B030D-6E8A-4147-A177-3AD203B41FA5}">
                      <a16:colId xmlns:a16="http://schemas.microsoft.com/office/drawing/2014/main" val="2390460136"/>
                    </a:ext>
                  </a:extLst>
                </a:gridCol>
                <a:gridCol w="1828800">
                  <a:extLst>
                    <a:ext uri="{9D8B030D-6E8A-4147-A177-3AD203B41FA5}">
                      <a16:colId xmlns:a16="http://schemas.microsoft.com/office/drawing/2014/main" val="2219812954"/>
                    </a:ext>
                  </a:extLst>
                </a:gridCol>
                <a:gridCol w="1828800">
                  <a:extLst>
                    <a:ext uri="{9D8B030D-6E8A-4147-A177-3AD203B41FA5}">
                      <a16:colId xmlns:a16="http://schemas.microsoft.com/office/drawing/2014/main" val="4239005436"/>
                    </a:ext>
                  </a:extLst>
                </a:gridCol>
              </a:tblGrid>
              <a:tr h="729932">
                <a:tc>
                  <a:txBody>
                    <a:bodyPr/>
                    <a:lstStyle/>
                    <a:p>
                      <a:pPr algn="ctr" fontAlgn="b"/>
                      <a:r>
                        <a:rPr lang="en-US" sz="2000" b="1" dirty="0">
                          <a:effectLst/>
                          <a:latin typeface="Calibri" panose="020F0502020204030204" pitchFamily="34" charset="0"/>
                          <a:cs typeface="Calibri" panose="020F0502020204030204" pitchFamily="34" charset="0"/>
                        </a:rPr>
                        <a:t>Color</a:t>
                      </a:r>
                    </a:p>
                  </a:txBody>
                  <a:tcPr anchor="b"/>
                </a:tc>
                <a:tc>
                  <a:txBody>
                    <a:bodyPr/>
                    <a:lstStyle/>
                    <a:p>
                      <a:pPr algn="ctr" fontAlgn="b"/>
                      <a:r>
                        <a:rPr lang="en-US" sz="2000" b="1" dirty="0">
                          <a:effectLst/>
                          <a:latin typeface="Calibri" panose="020F0502020204030204" pitchFamily="34" charset="0"/>
                          <a:cs typeface="Calibri" panose="020F0502020204030204" pitchFamily="34" charset="0"/>
                        </a:rPr>
                        <a:t>Shape</a:t>
                      </a:r>
                    </a:p>
                  </a:txBody>
                  <a:tcPr anchor="b"/>
                </a:tc>
                <a:tc>
                  <a:txBody>
                    <a:bodyPr/>
                    <a:lstStyle/>
                    <a:p>
                      <a:pPr algn="ctr" fontAlgn="b"/>
                      <a:r>
                        <a:rPr lang="en-US" sz="2000" b="1" dirty="0">
                          <a:effectLst/>
                          <a:latin typeface="Calibri" panose="020F0502020204030204" pitchFamily="34" charset="0"/>
                          <a:cs typeface="Calibri" panose="020F0502020204030204" pitchFamily="34" charset="0"/>
                        </a:rPr>
                        <a:t>Apple or Orange?</a:t>
                      </a:r>
                    </a:p>
                  </a:txBody>
                  <a:tcPr anchor="b"/>
                </a:tc>
                <a:extLst>
                  <a:ext uri="{0D108BD9-81ED-4DB2-BD59-A6C34878D82A}">
                    <a16:rowId xmlns:a16="http://schemas.microsoft.com/office/drawing/2014/main" val="3344936567"/>
                  </a:ext>
                </a:extLst>
              </a:tr>
              <a:tr h="0">
                <a:tc>
                  <a:txBody>
                    <a:bodyPr/>
                    <a:lstStyle/>
                    <a:p>
                      <a:pPr fontAlgn="t"/>
                      <a:r>
                        <a:rPr lang="en-US" sz="2000">
                          <a:effectLst/>
                          <a:latin typeface="Calibri" panose="020F0502020204030204" pitchFamily="34" charset="0"/>
                          <a:cs typeface="Calibri" panose="020F0502020204030204" pitchFamily="34" charset="0"/>
                        </a:rPr>
                        <a:t>Red</a:t>
                      </a:r>
                    </a:p>
                  </a:txBody>
                  <a:tcPr/>
                </a:tc>
                <a:tc>
                  <a:txBody>
                    <a:bodyPr/>
                    <a:lstStyle/>
                    <a:p>
                      <a:pPr fontAlgn="t"/>
                      <a:r>
                        <a:rPr lang="en-US" sz="2000">
                          <a:effectLst/>
                          <a:latin typeface="Calibri" panose="020F0502020204030204" pitchFamily="34" charset="0"/>
                          <a:cs typeface="Calibri" panose="020F0502020204030204" pitchFamily="34" charset="0"/>
                        </a:rPr>
                        <a:t>Round Conical</a:t>
                      </a:r>
                    </a:p>
                  </a:txBody>
                  <a:tcPr/>
                </a:tc>
                <a:tc>
                  <a:txBody>
                    <a:bodyPr/>
                    <a:lstStyle/>
                    <a:p>
                      <a:pPr fontAlgn="t"/>
                      <a:r>
                        <a:rPr lang="en-US" sz="2000">
                          <a:effectLst/>
                          <a:latin typeface="Calibri" panose="020F0502020204030204" pitchFamily="34" charset="0"/>
                          <a:cs typeface="Calibri" panose="020F0502020204030204" pitchFamily="34" charset="0"/>
                        </a:rPr>
                        <a:t>Apple</a:t>
                      </a:r>
                    </a:p>
                  </a:txBody>
                  <a:tcPr/>
                </a:tc>
                <a:extLst>
                  <a:ext uri="{0D108BD9-81ED-4DB2-BD59-A6C34878D82A}">
                    <a16:rowId xmlns:a16="http://schemas.microsoft.com/office/drawing/2014/main" val="2182796640"/>
                  </a:ext>
                </a:extLst>
              </a:tr>
              <a:tr h="0">
                <a:tc>
                  <a:txBody>
                    <a:bodyPr/>
                    <a:lstStyle/>
                    <a:p>
                      <a:pPr fontAlgn="t"/>
                      <a:r>
                        <a:rPr lang="en-US" sz="2000" dirty="0">
                          <a:effectLst/>
                          <a:latin typeface="Calibri" panose="020F0502020204030204" pitchFamily="34" charset="0"/>
                          <a:cs typeface="Calibri" panose="020F0502020204030204" pitchFamily="34" charset="0"/>
                        </a:rPr>
                        <a:t>Orange</a:t>
                      </a:r>
                    </a:p>
                  </a:txBody>
                  <a:tcPr/>
                </a:tc>
                <a:tc>
                  <a:txBody>
                    <a:bodyPr/>
                    <a:lstStyle/>
                    <a:p>
                      <a:pPr fontAlgn="t"/>
                      <a:r>
                        <a:rPr lang="en-US" sz="2000" dirty="0">
                          <a:effectLst/>
                          <a:latin typeface="Calibri" panose="020F0502020204030204" pitchFamily="34" charset="0"/>
                          <a:cs typeface="Calibri" panose="020F0502020204030204" pitchFamily="34" charset="0"/>
                        </a:rPr>
                        <a:t>Round</a:t>
                      </a:r>
                    </a:p>
                  </a:txBody>
                  <a:tcPr/>
                </a:tc>
                <a:tc>
                  <a:txBody>
                    <a:bodyPr/>
                    <a:lstStyle/>
                    <a:p>
                      <a:pPr fontAlgn="t"/>
                      <a:r>
                        <a:rPr lang="en-US" sz="2000" dirty="0">
                          <a:effectLst/>
                          <a:latin typeface="Calibri" panose="020F0502020204030204" pitchFamily="34" charset="0"/>
                          <a:cs typeface="Calibri" panose="020F0502020204030204" pitchFamily="34" charset="0"/>
                        </a:rPr>
                        <a:t>Orange</a:t>
                      </a:r>
                    </a:p>
                  </a:txBody>
                  <a:tcPr/>
                </a:tc>
                <a:extLst>
                  <a:ext uri="{0D108BD9-81ED-4DB2-BD59-A6C34878D82A}">
                    <a16:rowId xmlns:a16="http://schemas.microsoft.com/office/drawing/2014/main" val="783658733"/>
                  </a:ext>
                </a:extLst>
              </a:tr>
            </a:tbl>
          </a:graphicData>
        </a:graphic>
      </p:graphicFrame>
      <p:sp>
        <p:nvSpPr>
          <p:cNvPr id="3" name="Rectangle 2"/>
          <p:cNvSpPr/>
          <p:nvPr/>
        </p:nvSpPr>
        <p:spPr>
          <a:xfrm>
            <a:off x="457200" y="4267200"/>
            <a:ext cx="7924800" cy="2308324"/>
          </a:xfrm>
          <a:prstGeom prst="rect">
            <a:avLst/>
          </a:prstGeom>
          <a:ln>
            <a:solidFill>
              <a:schemeClr val="accent3">
                <a:lumMod val="60000"/>
                <a:lumOff val="40000"/>
              </a:schemeClr>
            </a:solidFill>
          </a:ln>
        </p:spPr>
        <p:txBody>
          <a:bodyPr wrap="square">
            <a:spAutoFit/>
          </a:bodyPr>
          <a:lstStyle/>
          <a:p>
            <a:r>
              <a:rPr lang="en-US" b="1" dirty="0" smtClean="0">
                <a:solidFill>
                  <a:srgbClr val="C00000"/>
                </a:solidFill>
                <a:latin typeface="Calibri" panose="020F0502020204030204" pitchFamily="34" charset="0"/>
                <a:cs typeface="Calibri" panose="020F0502020204030204" pitchFamily="34" charset="0"/>
              </a:rPr>
              <a:t>Data Collection</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For </a:t>
            </a:r>
            <a:r>
              <a:rPr lang="en-US" dirty="0">
                <a:latin typeface="Calibri" panose="020F0502020204030204" pitchFamily="34" charset="0"/>
                <a:cs typeface="Calibri" panose="020F0502020204030204" pitchFamily="34" charset="0"/>
              </a:rPr>
              <a:t>collecting data on </a:t>
            </a:r>
            <a:r>
              <a:rPr lang="en-US" b="1" dirty="0">
                <a:latin typeface="Calibri" panose="020F0502020204030204" pitchFamily="34" charset="0"/>
                <a:cs typeface="Calibri" panose="020F0502020204030204" pitchFamily="34" charset="0"/>
              </a:rPr>
              <a:t>color</a:t>
            </a:r>
            <a:r>
              <a:rPr lang="en-US" dirty="0">
                <a:latin typeface="Calibri" panose="020F0502020204030204" pitchFamily="34" charset="0"/>
                <a:cs typeface="Calibri" panose="020F0502020204030204" pitchFamily="34" charset="0"/>
              </a:rPr>
              <a:t>, we may use a s</a:t>
            </a:r>
            <a:r>
              <a:rPr lang="en-US" b="1" dirty="0">
                <a:latin typeface="Calibri" panose="020F0502020204030204" pitchFamily="34" charset="0"/>
                <a:cs typeface="Calibri" panose="020F0502020204030204" pitchFamily="34" charset="0"/>
              </a:rPr>
              <a:t>pectrometer</a:t>
            </a:r>
            <a:r>
              <a:rPr lang="en-US" dirty="0">
                <a:latin typeface="Calibri" panose="020F0502020204030204" pitchFamily="34" charset="0"/>
                <a:cs typeface="Calibri" panose="020F0502020204030204" pitchFamily="34" charset="0"/>
              </a:rPr>
              <a:t> and, for the </a:t>
            </a:r>
            <a:r>
              <a:rPr lang="en-US" b="1" dirty="0">
                <a:latin typeface="Calibri" panose="020F0502020204030204" pitchFamily="34" charset="0"/>
                <a:cs typeface="Calibri" panose="020F0502020204030204" pitchFamily="34" charset="0"/>
              </a:rPr>
              <a:t>shape data</a:t>
            </a:r>
            <a:r>
              <a:rPr lang="en-US" dirty="0">
                <a:latin typeface="Calibri" panose="020F0502020204030204" pitchFamily="34" charset="0"/>
                <a:cs typeface="Calibri" panose="020F0502020204030204" pitchFamily="34" charset="0"/>
              </a:rPr>
              <a:t>, we </a:t>
            </a:r>
            <a:r>
              <a:rPr lang="en-US" b="1" dirty="0">
                <a:latin typeface="Calibri" panose="020F0502020204030204" pitchFamily="34" charset="0"/>
                <a:cs typeface="Calibri" panose="020F0502020204030204" pitchFamily="34" charset="0"/>
              </a:rPr>
              <a:t>may use pictures of the fruits</a:t>
            </a:r>
            <a:r>
              <a:rPr lang="en-US" dirty="0">
                <a:latin typeface="Calibri" panose="020F0502020204030204" pitchFamily="34" charset="0"/>
                <a:cs typeface="Calibri" panose="020F0502020204030204" pitchFamily="34" charset="0"/>
              </a:rPr>
              <a:t> so that they can be treated as 2D figures</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Ø"/>
            </a:pP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the purpose of collecting data, we would try to get as many </a:t>
            </a:r>
            <a:r>
              <a:rPr lang="en-US" b="1" dirty="0">
                <a:latin typeface="Calibri" panose="020F0502020204030204" pitchFamily="34" charset="0"/>
                <a:cs typeface="Calibri" panose="020F0502020204030204" pitchFamily="34" charset="0"/>
              </a:rPr>
              <a:t>different types </a:t>
            </a:r>
            <a:r>
              <a:rPr lang="en-US" dirty="0">
                <a:latin typeface="Calibri" panose="020F0502020204030204" pitchFamily="34" charset="0"/>
                <a:cs typeface="Calibri" panose="020F0502020204030204" pitchFamily="34" charset="0"/>
              </a:rPr>
              <a:t>of apples and orange as possible in order to </a:t>
            </a:r>
            <a:r>
              <a:rPr lang="en-US" b="1" dirty="0">
                <a:latin typeface="Calibri" panose="020F0502020204030204" pitchFamily="34" charset="0"/>
                <a:cs typeface="Calibri" panose="020F0502020204030204" pitchFamily="34" charset="0"/>
              </a:rPr>
              <a:t>create diverse data sets </a:t>
            </a:r>
            <a:r>
              <a:rPr lang="en-US" dirty="0">
                <a:latin typeface="Calibri" panose="020F0502020204030204" pitchFamily="34" charset="0"/>
                <a:cs typeface="Calibri" panose="020F0502020204030204" pitchFamily="34" charset="0"/>
              </a:rPr>
              <a:t>for our features. For this purpose, we may try to search the markets for oranges and apples that may be from different parts of the world.</a:t>
            </a:r>
          </a:p>
        </p:txBody>
      </p:sp>
      <p:pic>
        <p:nvPicPr>
          <p:cNvPr id="8" name="Picture 4" descr="https://livecodestream.dev/post/7-steps-of-machine-learning/apples_oranges_hud39106512cb547b1e4a4eab1a4e88977_137129_700x0_resize_q75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750" y="1"/>
            <a:ext cx="1813344"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9"/>
          <p:cNvSpPr txBox="1">
            <a:spLocks noGrp="1"/>
          </p:cNvSpPr>
          <p:nvPr>
            <p:ph type="title"/>
          </p:nvPr>
        </p:nvSpPr>
        <p:spPr>
          <a:xfrm>
            <a:off x="450766" y="152400"/>
            <a:ext cx="7328486" cy="11254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2 Data preparation</a:t>
            </a:r>
            <a:r>
              <a:rPr lang="en-IN" sz="2970" b="1" dirty="0">
                <a:latin typeface="Georgia" panose="02040502050405020303" pitchFamily="18" charset="0"/>
              </a:rPr>
              <a:t/>
            </a:r>
            <a:br>
              <a:rPr lang="en-IN" sz="2970" b="1" dirty="0">
                <a:latin typeface="Georgia" panose="02040502050405020303" pitchFamily="18" charset="0"/>
              </a:rPr>
            </a:br>
            <a:endParaRPr sz="2970" dirty="0">
              <a:latin typeface="Georgia" panose="02040502050405020303" pitchFamily="18" charset="0"/>
            </a:endParaRPr>
          </a:p>
        </p:txBody>
      </p:sp>
      <p:sp>
        <p:nvSpPr>
          <p:cNvPr id="168" name="Google Shape;168;p9"/>
          <p:cNvSpPr txBox="1">
            <a:spLocks noGrp="1"/>
          </p:cNvSpPr>
          <p:nvPr>
            <p:ph idx="1"/>
          </p:nvPr>
        </p:nvSpPr>
        <p:spPr>
          <a:xfrm>
            <a:off x="450766" y="1431677"/>
            <a:ext cx="7779434" cy="3858464"/>
          </a:xfrm>
          <a:prstGeom prst="rect">
            <a:avLst/>
          </a:prstGeom>
          <a:noFill/>
          <a:ln>
            <a:noFill/>
          </a:ln>
        </p:spPr>
        <p:txBody>
          <a:bodyPr spcFirstLastPara="1" wrap="square" lIns="91425" tIns="45700" rIns="91425" bIns="45700" anchor="t" anchorCtr="0">
            <a:noAutofit/>
          </a:bodyPr>
          <a:lstStyle/>
          <a:p>
            <a:pPr algn="just">
              <a:lnSpc>
                <a:spcPct val="90000"/>
              </a:lnSpc>
              <a:spcBef>
                <a:spcPts val="0"/>
              </a:spcBef>
              <a:buClr>
                <a:schemeClr val="dk1"/>
              </a:buClr>
              <a:buSzPts val="1942"/>
              <a:buFont typeface="Arial" panose="020B0604020202020204" pitchFamily="34" charset="0"/>
              <a:buChar char="•"/>
            </a:pPr>
            <a:r>
              <a:rPr lang="en-IN" sz="1800" dirty="0" smtClean="0">
                <a:latin typeface="Georgia" panose="02040502050405020303" pitchFamily="18" charset="0"/>
              </a:rPr>
              <a:t>Load our data into a suitable place and prepare it for use in our machine learning training</a:t>
            </a:r>
            <a:endParaRPr sz="1800" dirty="0" smtClean="0">
              <a:latin typeface="Georgia" panose="02040502050405020303" pitchFamily="18" charset="0"/>
            </a:endParaRPr>
          </a:p>
          <a:p>
            <a:pPr algn="just">
              <a:lnSpc>
                <a:spcPct val="90000"/>
              </a:lnSpc>
              <a:spcBef>
                <a:spcPts val="750"/>
              </a:spcBef>
              <a:buClr>
                <a:srgbClr val="7030A0"/>
              </a:buClr>
              <a:buSzPts val="1942"/>
              <a:buFont typeface="Arial" panose="020B0604020202020204" pitchFamily="34" charset="0"/>
              <a:buChar char="•"/>
            </a:pPr>
            <a:r>
              <a:rPr lang="en-IN" sz="1800" b="1" dirty="0" smtClean="0">
                <a:solidFill>
                  <a:srgbClr val="7030A0"/>
                </a:solidFill>
                <a:latin typeface="Georgia" panose="02040502050405020303" pitchFamily="18" charset="0"/>
              </a:rPr>
              <a:t>Randomize </a:t>
            </a:r>
            <a:r>
              <a:rPr lang="en-IN" sz="1800" b="1" dirty="0">
                <a:solidFill>
                  <a:srgbClr val="7030A0"/>
                </a:solidFill>
                <a:latin typeface="Georgia" panose="02040502050405020303" pitchFamily="18" charset="0"/>
              </a:rPr>
              <a:t>the ordering </a:t>
            </a:r>
            <a:r>
              <a:rPr lang="en-IN" sz="1800" dirty="0">
                <a:latin typeface="Georgia" panose="02040502050405020303" pitchFamily="18" charset="0"/>
              </a:rPr>
              <a:t>– will improve the model</a:t>
            </a:r>
            <a:endParaRPr sz="1800" dirty="0">
              <a:latin typeface="Georgia" panose="02040502050405020303" pitchFamily="18" charset="0"/>
            </a:endParaRPr>
          </a:p>
          <a:p>
            <a:pPr algn="just">
              <a:lnSpc>
                <a:spcPct val="90000"/>
              </a:lnSpc>
              <a:spcBef>
                <a:spcPts val="750"/>
              </a:spcBef>
              <a:buClr>
                <a:srgbClr val="7030A0"/>
              </a:buClr>
              <a:buSzPts val="1942"/>
              <a:buFont typeface="Arial" panose="020B0604020202020204" pitchFamily="34" charset="0"/>
              <a:buChar char="•"/>
            </a:pPr>
            <a:r>
              <a:rPr lang="en-IN" sz="1800" b="1" dirty="0">
                <a:solidFill>
                  <a:srgbClr val="7030A0"/>
                </a:solidFill>
                <a:latin typeface="Georgia" panose="02040502050405020303" pitchFamily="18" charset="0"/>
              </a:rPr>
              <a:t>Visualizations of your data </a:t>
            </a:r>
            <a:r>
              <a:rPr lang="en-IN" sz="1800" dirty="0">
                <a:latin typeface="Georgia" panose="02040502050405020303" pitchFamily="18" charset="0"/>
              </a:rPr>
              <a:t>- Relevant relationships  vs Data imbalances</a:t>
            </a:r>
            <a:endParaRPr sz="1800" dirty="0">
              <a:latin typeface="Georgia" panose="02040502050405020303" pitchFamily="18" charset="0"/>
            </a:endParaRPr>
          </a:p>
          <a:p>
            <a:pPr algn="just">
              <a:lnSpc>
                <a:spcPct val="90000"/>
              </a:lnSpc>
              <a:spcBef>
                <a:spcPts val="750"/>
              </a:spcBef>
              <a:buClr>
                <a:schemeClr val="dk1"/>
              </a:buClr>
              <a:buSzPts val="1942"/>
              <a:buFont typeface="Arial" panose="020B0604020202020204" pitchFamily="34" charset="0"/>
              <a:buChar char="•"/>
            </a:pPr>
            <a:r>
              <a:rPr lang="en-IN" sz="1800" dirty="0">
                <a:latin typeface="Georgia" panose="02040502050405020303" pitchFamily="18" charset="0"/>
              </a:rPr>
              <a:t>Example </a:t>
            </a:r>
            <a:endParaRPr sz="1800" dirty="0">
              <a:latin typeface="Georgia" panose="02040502050405020303" pitchFamily="18" charset="0"/>
            </a:endParaRPr>
          </a:p>
          <a:p>
            <a:pPr marL="628650" lvl="1" indent="-285750" algn="just">
              <a:lnSpc>
                <a:spcPct val="90000"/>
              </a:lnSpc>
              <a:spcBef>
                <a:spcPts val="375"/>
              </a:spcBef>
              <a:buClr>
                <a:srgbClr val="7030A0"/>
              </a:buClr>
              <a:buSzPts val="1665"/>
              <a:buFont typeface="Arial" panose="020B0604020202020204" pitchFamily="34" charset="0"/>
              <a:buChar char="•"/>
            </a:pPr>
            <a:r>
              <a:rPr lang="en-IN" sz="1800" dirty="0">
                <a:solidFill>
                  <a:srgbClr val="7030A0"/>
                </a:solidFill>
                <a:latin typeface="Georgia" panose="02040502050405020303" pitchFamily="18" charset="0"/>
              </a:rPr>
              <a:t>More data points about </a:t>
            </a:r>
            <a:r>
              <a:rPr lang="en-IN" sz="1800" dirty="0" smtClean="0">
                <a:solidFill>
                  <a:srgbClr val="7030A0"/>
                </a:solidFill>
                <a:latin typeface="Georgia" panose="02040502050405020303" pitchFamily="18" charset="0"/>
              </a:rPr>
              <a:t>apple </a:t>
            </a:r>
            <a:r>
              <a:rPr lang="en-IN" sz="1800" dirty="0">
                <a:solidFill>
                  <a:srgbClr val="7030A0"/>
                </a:solidFill>
                <a:latin typeface="Georgia" panose="02040502050405020303" pitchFamily="18" charset="0"/>
              </a:rPr>
              <a:t>than </a:t>
            </a:r>
            <a:r>
              <a:rPr lang="en-IN" sz="1800" dirty="0" smtClean="0">
                <a:solidFill>
                  <a:srgbClr val="7030A0"/>
                </a:solidFill>
                <a:latin typeface="Georgia" panose="02040502050405020303" pitchFamily="18" charset="0"/>
              </a:rPr>
              <a:t>orange, </a:t>
            </a:r>
            <a:r>
              <a:rPr lang="en-IN" sz="1800" dirty="0">
                <a:solidFill>
                  <a:srgbClr val="7030A0"/>
                </a:solidFill>
                <a:latin typeface="Georgia" panose="02040502050405020303" pitchFamily="18" charset="0"/>
              </a:rPr>
              <a:t>the model we train will be biased</a:t>
            </a:r>
            <a:endParaRPr sz="1800" dirty="0">
              <a:latin typeface="Georgia" panose="02040502050405020303" pitchFamily="18" charset="0"/>
            </a:endParaRPr>
          </a:p>
          <a:p>
            <a:pPr algn="just">
              <a:lnSpc>
                <a:spcPct val="90000"/>
              </a:lnSpc>
              <a:spcBef>
                <a:spcPts val="750"/>
              </a:spcBef>
              <a:buClr>
                <a:schemeClr val="dk1"/>
              </a:buClr>
              <a:buSzPts val="1942"/>
              <a:buFont typeface="Arial" panose="020B0604020202020204" pitchFamily="34" charset="0"/>
              <a:buChar char="•"/>
            </a:pPr>
            <a:r>
              <a:rPr lang="en-IN" sz="1800" dirty="0">
                <a:latin typeface="Georgia" panose="02040502050405020303" pitchFamily="18" charset="0"/>
              </a:rPr>
              <a:t>Split the data in two parts.</a:t>
            </a:r>
            <a:endParaRPr sz="1800" dirty="0">
              <a:latin typeface="Georgia" panose="02040502050405020303" pitchFamily="18" charset="0"/>
            </a:endParaRPr>
          </a:p>
          <a:p>
            <a:pPr marL="628650" lvl="1" indent="-285750" algn="just">
              <a:lnSpc>
                <a:spcPct val="90000"/>
              </a:lnSpc>
              <a:spcBef>
                <a:spcPts val="375"/>
              </a:spcBef>
              <a:buClr>
                <a:srgbClr val="FF0000"/>
              </a:buClr>
              <a:buSzPts val="1665"/>
              <a:buFont typeface="Arial" panose="020B0604020202020204" pitchFamily="34" charset="0"/>
              <a:buChar char="•"/>
            </a:pPr>
            <a:r>
              <a:rPr lang="en-IN" sz="1800" dirty="0">
                <a:solidFill>
                  <a:srgbClr val="FF0000"/>
                </a:solidFill>
                <a:latin typeface="Georgia" panose="02040502050405020303" pitchFamily="18" charset="0"/>
              </a:rPr>
              <a:t>First used in training our model, will be the majority of the dataset – Train data</a:t>
            </a:r>
            <a:endParaRPr sz="1800" dirty="0">
              <a:latin typeface="Georgia" panose="02040502050405020303" pitchFamily="18" charset="0"/>
            </a:endParaRPr>
          </a:p>
          <a:p>
            <a:pPr marL="628650" lvl="1" indent="-285750" algn="just">
              <a:lnSpc>
                <a:spcPct val="90000"/>
              </a:lnSpc>
              <a:spcBef>
                <a:spcPts val="375"/>
              </a:spcBef>
              <a:buClr>
                <a:srgbClr val="00B050"/>
              </a:buClr>
              <a:buSzPts val="1665"/>
              <a:buFont typeface="Arial" panose="020B0604020202020204" pitchFamily="34" charset="0"/>
              <a:buChar char="•"/>
            </a:pPr>
            <a:r>
              <a:rPr lang="en-IN" sz="1800" dirty="0">
                <a:solidFill>
                  <a:srgbClr val="00B050"/>
                </a:solidFill>
                <a:latin typeface="Georgia" panose="02040502050405020303" pitchFamily="18" charset="0"/>
              </a:rPr>
              <a:t>Second part will be used for evaluating our trained model’s performance – Test Data </a:t>
            </a:r>
            <a:endParaRPr sz="1800" dirty="0">
              <a:latin typeface="Georgia" panose="02040502050405020303" pitchFamily="18" charset="0"/>
            </a:endParaRPr>
          </a:p>
          <a:p>
            <a:pPr marL="628650" lvl="1" indent="-285750" algn="just">
              <a:lnSpc>
                <a:spcPct val="90000"/>
              </a:lnSpc>
              <a:spcBef>
                <a:spcPts val="375"/>
              </a:spcBef>
              <a:buClr>
                <a:schemeClr val="dk1"/>
              </a:buClr>
              <a:buSzPts val="1665"/>
              <a:buFont typeface="Arial" panose="020B0604020202020204" pitchFamily="34" charset="0"/>
              <a:buChar char="•"/>
            </a:pPr>
            <a:r>
              <a:rPr lang="en-IN" sz="1800" dirty="0" smtClean="0">
                <a:latin typeface="Georgia" panose="02040502050405020303" pitchFamily="18" charset="0"/>
              </a:rPr>
              <a:t>Not to use the same data for training and testing </a:t>
            </a:r>
            <a:endParaRPr sz="1800" dirty="0" smtClean="0">
              <a:latin typeface="Georgia" panose="02040502050405020303" pitchFamily="18" charset="0"/>
            </a:endParaRPr>
          </a:p>
        </p:txBody>
      </p:sp>
      <p:pic>
        <p:nvPicPr>
          <p:cNvPr id="169" name="Google Shape;169;p9"/>
          <p:cNvPicPr preferRelativeResize="0"/>
          <p:nvPr/>
        </p:nvPicPr>
        <p:blipFill rotWithShape="1">
          <a:blip r:embed="rId3">
            <a:alphaModFix/>
          </a:blip>
          <a:srcRect/>
          <a:stretch/>
        </p:blipFill>
        <p:spPr>
          <a:xfrm>
            <a:off x="2133600" y="5486400"/>
            <a:ext cx="3635896" cy="1260754"/>
          </a:xfrm>
          <a:prstGeom prst="rect">
            <a:avLst/>
          </a:prstGeom>
          <a:noFill/>
          <a:ln>
            <a:noFill/>
          </a:ln>
        </p:spPr>
      </p:pic>
      <p:pic>
        <p:nvPicPr>
          <p:cNvPr id="6"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86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228600" y="0"/>
            <a:ext cx="74676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3 Choosing a model</a:t>
            </a:r>
            <a:r>
              <a:rPr lang="en-IN" sz="2970" b="1" dirty="0">
                <a:latin typeface="Georgia" panose="02040502050405020303" pitchFamily="18" charset="0"/>
              </a:rPr>
              <a:t/>
            </a:r>
            <a:br>
              <a:rPr lang="en-IN" sz="2970" b="1"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endParaRPr sz="2970" dirty="0">
              <a:latin typeface="Georgia" panose="02040502050405020303" pitchFamily="18" charset="0"/>
            </a:endParaRPr>
          </a:p>
        </p:txBody>
      </p:sp>
      <p:sp>
        <p:nvSpPr>
          <p:cNvPr id="175" name="Google Shape;175;p10"/>
          <p:cNvSpPr txBox="1">
            <a:spLocks noGrp="1"/>
          </p:cNvSpPr>
          <p:nvPr>
            <p:ph idx="1"/>
          </p:nvPr>
        </p:nvSpPr>
        <p:spPr>
          <a:xfrm>
            <a:off x="609600" y="1752600"/>
            <a:ext cx="3770142" cy="2920020"/>
          </a:xfrm>
          <a:prstGeom prst="rect">
            <a:avLst/>
          </a:prstGeom>
          <a:noFill/>
          <a:ln>
            <a:noFill/>
          </a:ln>
        </p:spPr>
        <p:txBody>
          <a:bodyPr spcFirstLastPara="1" wrap="square" lIns="91425" tIns="45700" rIns="91425" bIns="45700" anchor="t" anchorCtr="0">
            <a:noAutofit/>
          </a:bodyPr>
          <a:lstStyle/>
          <a:p>
            <a:pPr marL="171450" lvl="0" indent="-19050" algn="just" rtl="0">
              <a:lnSpc>
                <a:spcPct val="90000"/>
              </a:lnSpc>
              <a:spcBef>
                <a:spcPts val="0"/>
              </a:spcBef>
              <a:spcAft>
                <a:spcPts val="0"/>
              </a:spcAft>
              <a:buClr>
                <a:schemeClr val="dk1"/>
              </a:buClr>
              <a:buSzPts val="2400"/>
              <a:buNone/>
            </a:pPr>
            <a:endParaRPr sz="1800" b="1" dirty="0">
              <a:latin typeface="Georgia" panose="02040502050405020303" pitchFamily="18" charset="0"/>
              <a:ea typeface="Calibri"/>
              <a:cs typeface="Calibri"/>
              <a:sym typeface="Calibri"/>
            </a:endParaRPr>
          </a:p>
          <a:p>
            <a:pPr lvl="0" algn="just"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Categorize the problem</a:t>
            </a:r>
            <a:endParaRPr sz="2000" dirty="0">
              <a:latin typeface="Calibri" panose="020F0502020204030204" pitchFamily="34" charset="0"/>
              <a:cs typeface="Calibri" panose="020F0502020204030204" pitchFamily="34" charset="0"/>
            </a:endParaRPr>
          </a:p>
          <a:p>
            <a:pPr marL="685800" lvl="1" indent="-342900" algn="just" rtl="0">
              <a:lnSpc>
                <a:spcPct val="90000"/>
              </a:lnSpc>
              <a:spcBef>
                <a:spcPts val="375"/>
              </a:spcBef>
              <a:spcAft>
                <a:spcPts val="0"/>
              </a:spcAft>
              <a:buClr>
                <a:schemeClr val="dk1"/>
              </a:buClr>
              <a:buSzPts val="2000"/>
              <a:buFont typeface="Arial" panose="020B0604020202020204" pitchFamily="34" charset="0"/>
              <a:buChar char="•"/>
            </a:pPr>
            <a:r>
              <a:rPr lang="en-IN" sz="2000" dirty="0">
                <a:latin typeface="Calibri" panose="020F0502020204030204" pitchFamily="34" charset="0"/>
                <a:ea typeface="Calibri"/>
                <a:cs typeface="Calibri" panose="020F0502020204030204" pitchFamily="34" charset="0"/>
                <a:sym typeface="Calibri"/>
              </a:rPr>
              <a:t>Categorize by input</a:t>
            </a:r>
            <a:endParaRPr sz="2000" dirty="0">
              <a:latin typeface="Calibri" panose="020F0502020204030204" pitchFamily="34" charset="0"/>
              <a:cs typeface="Calibri" panose="020F0502020204030204" pitchFamily="34" charset="0"/>
            </a:endParaRPr>
          </a:p>
          <a:p>
            <a:pPr marL="685800" lvl="1" indent="-342900" algn="just" rtl="0">
              <a:lnSpc>
                <a:spcPct val="90000"/>
              </a:lnSpc>
              <a:spcBef>
                <a:spcPts val="375"/>
              </a:spcBef>
              <a:spcAft>
                <a:spcPts val="0"/>
              </a:spcAft>
              <a:buClr>
                <a:schemeClr val="dk1"/>
              </a:buClr>
              <a:buSzPts val="2000"/>
              <a:buFont typeface="Arial" panose="020B0604020202020204" pitchFamily="34" charset="0"/>
              <a:buChar char="•"/>
            </a:pPr>
            <a:r>
              <a:rPr lang="en-IN" sz="2000" dirty="0">
                <a:latin typeface="Calibri" panose="020F0502020204030204" pitchFamily="34" charset="0"/>
                <a:ea typeface="Calibri"/>
                <a:cs typeface="Calibri" panose="020F0502020204030204" pitchFamily="34" charset="0"/>
                <a:sym typeface="Calibri"/>
              </a:rPr>
              <a:t>Categorize by output</a:t>
            </a:r>
            <a:endParaRPr sz="2000" dirty="0">
              <a:latin typeface="Calibri" panose="020F0502020204030204" pitchFamily="34" charset="0"/>
              <a:cs typeface="Calibri" panose="020F0502020204030204" pitchFamily="34" charset="0"/>
            </a:endParaRPr>
          </a:p>
          <a:p>
            <a:pPr marL="742950" lvl="1" indent="-342900" algn="just">
              <a:lnSpc>
                <a:spcPct val="90000"/>
              </a:lnSpc>
              <a:spcBef>
                <a:spcPts val="375"/>
              </a:spcBef>
              <a:buClr>
                <a:schemeClr val="dk1"/>
              </a:buClr>
              <a:buSzPts val="900"/>
              <a:buFont typeface="Arial" panose="020B0604020202020204" pitchFamily="34" charset="0"/>
              <a:buChar char="•"/>
            </a:pPr>
            <a:endParaRPr sz="2000" dirty="0">
              <a:latin typeface="Calibri" panose="020F0502020204030204" pitchFamily="34" charset="0"/>
              <a:ea typeface="Calibri"/>
              <a:cs typeface="Calibri" panose="020F0502020204030204" pitchFamily="34" charset="0"/>
              <a:sym typeface="Calibri"/>
            </a:endParaRPr>
          </a:p>
          <a:p>
            <a:pPr lvl="0" algn="just"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Understand your constraints</a:t>
            </a:r>
            <a:endParaRPr sz="2000" dirty="0">
              <a:latin typeface="Calibri" panose="020F0502020204030204" pitchFamily="34" charset="0"/>
              <a:cs typeface="Calibri" panose="020F0502020204030204" pitchFamily="34" charset="0"/>
            </a:endParaRPr>
          </a:p>
          <a:p>
            <a:pPr marL="409575" indent="-342900" algn="just">
              <a:lnSpc>
                <a:spcPct val="90000"/>
              </a:lnSpc>
              <a:spcBef>
                <a:spcPts val="750"/>
              </a:spcBef>
              <a:buClr>
                <a:schemeClr val="dk1"/>
              </a:buClr>
              <a:buSzPts val="1050"/>
              <a:buFont typeface="Arial" panose="020B0604020202020204" pitchFamily="34" charset="0"/>
              <a:buChar char="•"/>
            </a:pPr>
            <a:endParaRPr sz="2000" b="1" dirty="0">
              <a:latin typeface="Calibri" panose="020F0502020204030204" pitchFamily="34" charset="0"/>
              <a:ea typeface="Calibri"/>
              <a:cs typeface="Calibri" panose="020F0502020204030204" pitchFamily="34" charset="0"/>
              <a:sym typeface="Calibri"/>
            </a:endParaRPr>
          </a:p>
          <a:p>
            <a:pPr lvl="0" algn="l"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Find the available algorithms</a:t>
            </a:r>
            <a:r>
              <a:rPr lang="en-IN" sz="2000" dirty="0">
                <a:latin typeface="Calibri" panose="020F0502020204030204" pitchFamily="34" charset="0"/>
                <a:cs typeface="Calibri" panose="020F0502020204030204" pitchFamily="34" charset="0"/>
              </a:rPr>
              <a:t/>
            </a:r>
            <a:br>
              <a:rPr lang="en-IN" sz="2000" dirty="0">
                <a:latin typeface="Calibri" panose="020F0502020204030204" pitchFamily="34" charset="0"/>
                <a:cs typeface="Calibri" panose="020F0502020204030204" pitchFamily="34" charset="0"/>
              </a:rPr>
            </a:br>
            <a:endParaRPr sz="2000" b="1" dirty="0">
              <a:latin typeface="Calibri" panose="020F0502020204030204" pitchFamily="34" charset="0"/>
              <a:cs typeface="Calibri" panose="020F0502020204030204" pitchFamily="34" charset="0"/>
            </a:endParaRPr>
          </a:p>
          <a:p>
            <a:pPr marL="171450" lvl="0" indent="0" algn="just" rtl="0">
              <a:lnSpc>
                <a:spcPct val="90000"/>
              </a:lnSpc>
              <a:spcBef>
                <a:spcPts val="750"/>
              </a:spcBef>
              <a:spcAft>
                <a:spcPts val="0"/>
              </a:spcAft>
              <a:buClr>
                <a:schemeClr val="dk1"/>
              </a:buClr>
              <a:buSzPts val="3200"/>
              <a:buNone/>
            </a:pPr>
            <a:endParaRPr sz="1800" dirty="0">
              <a:latin typeface="Georgia" panose="02040502050405020303" pitchFamily="18" charset="0"/>
            </a:endParaRPr>
          </a:p>
          <a:p>
            <a:pPr marL="171450" lvl="0" indent="-69850" algn="just" rtl="0">
              <a:lnSpc>
                <a:spcPct val="90000"/>
              </a:lnSpc>
              <a:spcBef>
                <a:spcPts val="750"/>
              </a:spcBef>
              <a:spcAft>
                <a:spcPts val="0"/>
              </a:spcAft>
              <a:buClr>
                <a:schemeClr val="dk1"/>
              </a:buClr>
              <a:buSzPts val="1600"/>
              <a:buNone/>
            </a:pPr>
            <a:endParaRPr sz="1800" dirty="0">
              <a:latin typeface="Georgia" panose="02040502050405020303" pitchFamily="18" charset="0"/>
            </a:endParaRPr>
          </a:p>
        </p:txBody>
      </p:sp>
      <p:pic>
        <p:nvPicPr>
          <p:cNvPr id="176" name="Google Shape;176;p10"/>
          <p:cNvPicPr preferRelativeResize="0"/>
          <p:nvPr/>
        </p:nvPicPr>
        <p:blipFill rotWithShape="1">
          <a:blip r:embed="rId3">
            <a:alphaModFix/>
          </a:blip>
          <a:srcRect/>
          <a:stretch/>
        </p:blipFill>
        <p:spPr>
          <a:xfrm>
            <a:off x="4572000" y="1828800"/>
            <a:ext cx="3989956" cy="2920020"/>
          </a:xfrm>
          <a:prstGeom prst="rect">
            <a:avLst/>
          </a:prstGeom>
          <a:noFill/>
          <a:ln>
            <a:noFill/>
          </a:ln>
        </p:spPr>
      </p:pic>
      <p:pic>
        <p:nvPicPr>
          <p:cNvPr id="5"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0"/>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1"/>
          <p:cNvSpPr txBox="1">
            <a:spLocks noGrp="1"/>
          </p:cNvSpPr>
          <p:nvPr>
            <p:ph type="title"/>
          </p:nvPr>
        </p:nvSpPr>
        <p:spPr>
          <a:xfrm>
            <a:off x="304800" y="97409"/>
            <a:ext cx="7258148" cy="13038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3600" b="1" dirty="0" smtClean="0">
                <a:solidFill>
                  <a:srgbClr val="C00000"/>
                </a:solidFill>
                <a:effectLst>
                  <a:outerShdw blurRad="38100" dist="38100" dir="2700000" algn="tl">
                    <a:srgbClr val="000000">
                      <a:alpha val="43137"/>
                    </a:srgbClr>
                  </a:outerShdw>
                </a:effectLst>
              </a:rPr>
              <a:t>Step </a:t>
            </a:r>
            <a:r>
              <a:rPr lang="en-IN" sz="3600" b="1" dirty="0">
                <a:solidFill>
                  <a:srgbClr val="C00000"/>
                </a:solidFill>
                <a:effectLst>
                  <a:outerShdw blurRad="38100" dist="38100" dir="2700000" algn="tl">
                    <a:srgbClr val="000000">
                      <a:alpha val="43137"/>
                    </a:srgbClr>
                  </a:outerShdw>
                </a:effectLst>
              </a:rPr>
              <a:t>– 4 Training </a:t>
            </a:r>
            <a:r>
              <a:rPr lang="en-IN" sz="2970" b="1" dirty="0">
                <a:latin typeface="Georgia" panose="02040502050405020303" pitchFamily="18" charset="0"/>
              </a:rPr>
              <a:t/>
            </a:r>
            <a:br>
              <a:rPr lang="en-IN" sz="2970" b="1"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endParaRPr sz="2970" dirty="0">
              <a:latin typeface="Georgia" panose="02040502050405020303" pitchFamily="18" charset="0"/>
            </a:endParaRPr>
          </a:p>
        </p:txBody>
      </p:sp>
      <p:sp>
        <p:nvSpPr>
          <p:cNvPr id="182" name="Google Shape;182;p11"/>
          <p:cNvSpPr txBox="1">
            <a:spLocks noGrp="1"/>
          </p:cNvSpPr>
          <p:nvPr>
            <p:ph sz="half" idx="1"/>
          </p:nvPr>
        </p:nvSpPr>
        <p:spPr>
          <a:xfrm>
            <a:off x="569293" y="1401276"/>
            <a:ext cx="3796974" cy="34472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IN" sz="2000" dirty="0">
                <a:latin typeface="Calibri" panose="020F0502020204030204" pitchFamily="34" charset="0"/>
                <a:cs typeface="Calibri" panose="020F0502020204030204" pitchFamily="34" charset="0"/>
              </a:rPr>
              <a:t>Use our data to incrementally improve our model’s ability</a:t>
            </a:r>
            <a:endParaRPr sz="2000" dirty="0">
              <a:latin typeface="Calibri" panose="020F0502020204030204" pitchFamily="34" charset="0"/>
              <a:cs typeface="Calibri" panose="020F0502020204030204" pitchFamily="34" charset="0"/>
            </a:endParaRPr>
          </a:p>
        </p:txBody>
      </p:sp>
      <p:sp>
        <p:nvSpPr>
          <p:cNvPr id="183" name="Google Shape;183;p11"/>
          <p:cNvSpPr txBox="1">
            <a:spLocks noGrp="1"/>
          </p:cNvSpPr>
          <p:nvPr>
            <p:ph sz="half" idx="2"/>
          </p:nvPr>
        </p:nvSpPr>
        <p:spPr>
          <a:prstGeom prst="rect">
            <a:avLst/>
          </a:prstGeom>
          <a:noFill/>
          <a:ln>
            <a:noFill/>
          </a:ln>
        </p:spPr>
        <p:txBody>
          <a:bodyPr spcFirstLastPara="1" wrap="square" lIns="91425" tIns="45700" rIns="91425" bIns="4570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Weights</a:t>
            </a:r>
            <a:endParaRPr sz="2000" dirty="0">
              <a:latin typeface="Calibri" panose="020F0502020204030204" pitchFamily="34" charset="0"/>
              <a:cs typeface="Calibri" panose="020F0502020204030204" pitchFamily="34" charset="0"/>
            </a:endParaRPr>
          </a:p>
          <a:p>
            <a:pPr>
              <a:lnSpc>
                <a:spcPct val="90000"/>
              </a:lnSpc>
              <a:spcBef>
                <a:spcPts val="75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Biases</a:t>
            </a:r>
            <a:endParaRPr sz="2000" dirty="0">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dirty="0">
              <a:latin typeface="Georgia" panose="02040502050405020303" pitchFamily="18" charset="0"/>
            </a:endParaRPr>
          </a:p>
        </p:txBody>
      </p:sp>
      <p:pic>
        <p:nvPicPr>
          <p:cNvPr id="184" name="Google Shape;184;p11"/>
          <p:cNvPicPr preferRelativeResize="0"/>
          <p:nvPr/>
        </p:nvPicPr>
        <p:blipFill rotWithShape="1">
          <a:blip r:embed="rId3">
            <a:alphaModFix/>
          </a:blip>
          <a:srcRect/>
          <a:stretch/>
        </p:blipFill>
        <p:spPr>
          <a:xfrm>
            <a:off x="258016" y="2307398"/>
            <a:ext cx="4031282" cy="2962247"/>
          </a:xfrm>
          <a:prstGeom prst="rect">
            <a:avLst/>
          </a:prstGeom>
          <a:noFill/>
          <a:ln>
            <a:noFill/>
          </a:ln>
        </p:spPr>
      </p:pic>
      <p:pic>
        <p:nvPicPr>
          <p:cNvPr id="185" name="Google Shape;185;p11"/>
          <p:cNvPicPr preferRelativeResize="0"/>
          <p:nvPr/>
        </p:nvPicPr>
        <p:blipFill rotWithShape="1">
          <a:blip r:embed="rId4">
            <a:alphaModFix/>
          </a:blip>
          <a:srcRect/>
          <a:stretch/>
        </p:blipFill>
        <p:spPr>
          <a:xfrm>
            <a:off x="5615608" y="1300427"/>
            <a:ext cx="3276872" cy="988450"/>
          </a:xfrm>
          <a:prstGeom prst="rect">
            <a:avLst/>
          </a:prstGeom>
          <a:noFill/>
          <a:ln>
            <a:noFill/>
          </a:ln>
        </p:spPr>
      </p:pic>
      <p:pic>
        <p:nvPicPr>
          <p:cNvPr id="186" name="Google Shape;186;p11"/>
          <p:cNvPicPr preferRelativeResize="0"/>
          <p:nvPr/>
        </p:nvPicPr>
        <p:blipFill rotWithShape="1">
          <a:blip r:embed="rId5">
            <a:alphaModFix/>
          </a:blip>
          <a:srcRect/>
          <a:stretch/>
        </p:blipFill>
        <p:spPr>
          <a:xfrm>
            <a:off x="5824025" y="2919112"/>
            <a:ext cx="2151575" cy="2022160"/>
          </a:xfrm>
          <a:prstGeom prst="rect">
            <a:avLst/>
          </a:prstGeom>
          <a:noFill/>
          <a:ln>
            <a:noFill/>
          </a:ln>
        </p:spPr>
      </p:pic>
      <p:sp>
        <p:nvSpPr>
          <p:cNvPr id="187" name="Google Shape;187;p11"/>
          <p:cNvSpPr/>
          <p:nvPr/>
        </p:nvSpPr>
        <p:spPr>
          <a:xfrm>
            <a:off x="4572000" y="5373216"/>
            <a:ext cx="4320480" cy="923330"/>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Calibri" panose="020F0502020204030204" pitchFamily="34" charset="0"/>
                <a:ea typeface="Content"/>
                <a:cs typeface="Calibri" panose="020F0502020204030204" pitchFamily="34" charset="0"/>
                <a:sym typeface="Content"/>
              </a:rPr>
              <a:t>Each iteration or cycle of updating the weights and biases is called one training “step”</a:t>
            </a:r>
            <a:endParaRPr sz="18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9" name="Picture 4" descr="https://livecodestream.dev/post/7-steps-of-machine-learning/apples_oranges_hud39106512cb547b1e4a4eab1a4e88977_137129_700x0_resize_q75_box.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304800" y="325417"/>
            <a:ext cx="7215945" cy="13038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5 and 6 </a:t>
            </a:r>
            <a:r>
              <a:rPr lang="en-IN" sz="2970" b="1" dirty="0">
                <a:latin typeface="Georgia" panose="02040502050405020303" pitchFamily="18" charset="0"/>
              </a:rPr>
              <a:t/>
            </a:r>
            <a:br>
              <a:rPr lang="en-IN" sz="2970" b="1" dirty="0">
                <a:latin typeface="Georgia" panose="02040502050405020303" pitchFamily="18" charset="0"/>
              </a:rPr>
            </a:br>
            <a:endParaRPr sz="2970" dirty="0">
              <a:latin typeface="Georgia" panose="02040502050405020303" pitchFamily="18" charset="0"/>
            </a:endParaRPr>
          </a:p>
        </p:txBody>
      </p:sp>
      <p:sp>
        <p:nvSpPr>
          <p:cNvPr id="193" name="Google Shape;193;p12"/>
          <p:cNvSpPr txBox="1">
            <a:spLocks noGrp="1"/>
          </p:cNvSpPr>
          <p:nvPr>
            <p:ph sz="half" idx="1"/>
          </p:nvPr>
        </p:nvSpPr>
        <p:spPr>
          <a:xfrm>
            <a:off x="363650" y="1981200"/>
            <a:ext cx="3754771" cy="34472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sz="2000" dirty="0">
                <a:latin typeface="Calibri" panose="020F0502020204030204" pitchFamily="34" charset="0"/>
                <a:cs typeface="Calibri" panose="020F0502020204030204" pitchFamily="34" charset="0"/>
              </a:rPr>
              <a:t>Step 5: </a:t>
            </a:r>
            <a:r>
              <a:rPr lang="en-IN" sz="2000" b="1" dirty="0">
                <a:latin typeface="Calibri" panose="020F0502020204030204" pitchFamily="34" charset="0"/>
                <a:cs typeface="Calibri" panose="020F0502020204030204" pitchFamily="34" charset="0"/>
              </a:rPr>
              <a:t>Evaluation</a:t>
            </a:r>
            <a:endParaRPr sz="2000" dirty="0">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Classification Accuracy</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Logarithmic Loss</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Confusion Matrix</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Area under Curve</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F1 Score</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Mean Absolute Error</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Mean Squared Error</a:t>
            </a:r>
            <a:endParaRPr sz="2000" dirty="0">
              <a:solidFill>
                <a:srgbClr val="C00000"/>
              </a:solidFill>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dirty="0">
              <a:latin typeface="Calibri" panose="020F0502020204030204" pitchFamily="34" charset="0"/>
              <a:cs typeface="Calibri" panose="020F0502020204030204" pitchFamily="34" charset="0"/>
            </a:endParaRPr>
          </a:p>
        </p:txBody>
      </p:sp>
      <p:sp>
        <p:nvSpPr>
          <p:cNvPr id="194" name="Google Shape;194;p12"/>
          <p:cNvSpPr txBox="1">
            <a:spLocks noGrp="1"/>
          </p:cNvSpPr>
          <p:nvPr>
            <p:ph sz="half" idx="2"/>
          </p:nvPr>
        </p:nvSpPr>
        <p:spPr>
          <a:xfrm>
            <a:off x="4260804" y="1371600"/>
            <a:ext cx="4112162" cy="4404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IN" sz="2000" dirty="0">
                <a:latin typeface="Calibri" panose="020F0502020204030204" pitchFamily="34" charset="0"/>
                <a:cs typeface="Calibri" panose="020F0502020204030204" pitchFamily="34" charset="0"/>
              </a:rPr>
              <a:t>Step 6 : </a:t>
            </a:r>
            <a:r>
              <a:rPr lang="en-IN" sz="2000" b="1" dirty="0">
                <a:latin typeface="Calibri" panose="020F0502020204030204" pitchFamily="34" charset="0"/>
                <a:cs typeface="Calibri" panose="020F0502020204030204" pitchFamily="34" charset="0"/>
              </a:rPr>
              <a:t>Parameter Tuning</a:t>
            </a:r>
            <a:endParaRPr sz="2000" dirty="0">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b="1" dirty="0">
              <a:latin typeface="Calibri" panose="020F0502020204030204" pitchFamily="34" charset="0"/>
              <a:cs typeface="Calibri" panose="020F0502020204030204" pitchFamily="34" charset="0"/>
            </a:endParaRPr>
          </a:p>
          <a:p>
            <a:pPr lvl="0" algn="l" rtl="0">
              <a:lnSpc>
                <a:spcPct val="90000"/>
              </a:lnSpc>
              <a:spcBef>
                <a:spcPts val="750"/>
              </a:spcBef>
              <a:spcAft>
                <a:spcPts val="0"/>
              </a:spcAft>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Further improvement to training</a:t>
            </a:r>
            <a:endParaRPr sz="2000" dirty="0">
              <a:latin typeface="Calibri" panose="020F0502020204030204" pitchFamily="34" charset="0"/>
              <a:cs typeface="Calibri" panose="020F0502020204030204" pitchFamily="34" charset="0"/>
            </a:endParaRPr>
          </a:p>
          <a:p>
            <a:pPr lvl="0" algn="l" rtl="0">
              <a:lnSpc>
                <a:spcPct val="90000"/>
              </a:lnSpc>
              <a:spcBef>
                <a:spcPts val="750"/>
              </a:spcBef>
              <a:spcAft>
                <a:spcPts val="0"/>
              </a:spcAft>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Many times we run through the training dataset</a:t>
            </a:r>
            <a:endParaRPr sz="2000" dirty="0">
              <a:latin typeface="Calibri" panose="020F0502020204030204" pitchFamily="34" charset="0"/>
              <a:cs typeface="Calibri" panose="020F0502020204030204" pitchFamily="34" charset="0"/>
            </a:endParaRPr>
          </a:p>
        </p:txBody>
      </p:sp>
      <p:pic>
        <p:nvPicPr>
          <p:cNvPr id="195" name="Google Shape;195;p12"/>
          <p:cNvPicPr preferRelativeResize="0"/>
          <p:nvPr/>
        </p:nvPicPr>
        <p:blipFill rotWithShape="1">
          <a:blip r:embed="rId3">
            <a:alphaModFix/>
          </a:blip>
          <a:srcRect/>
          <a:stretch/>
        </p:blipFill>
        <p:spPr>
          <a:xfrm>
            <a:off x="4629150" y="3362886"/>
            <a:ext cx="3375471" cy="2571570"/>
          </a:xfrm>
          <a:prstGeom prst="rect">
            <a:avLst/>
          </a:prstGeom>
          <a:noFill/>
          <a:ln>
            <a:noFill/>
          </a:ln>
        </p:spPr>
      </p:pic>
      <p:pic>
        <p:nvPicPr>
          <p:cNvPr id="6"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685800" y="381000"/>
            <a:ext cx="6684686"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Supervised Learning</a:t>
            </a:r>
            <a:endParaRPr sz="3200" b="1" dirty="0">
              <a:solidFill>
                <a:srgbClr val="C00000"/>
              </a:solidFill>
              <a:effectLst>
                <a:outerShdw blurRad="38100" dist="38100" dir="2700000" algn="tl">
                  <a:srgbClr val="000000">
                    <a:alpha val="43137"/>
                  </a:srgbClr>
                </a:outerShdw>
              </a:effectLst>
            </a:endParaRPr>
          </a:p>
        </p:txBody>
      </p:sp>
      <p:sp>
        <p:nvSpPr>
          <p:cNvPr id="238" name="Google Shape;238;p18"/>
          <p:cNvSpPr txBox="1">
            <a:spLocks noGrp="1"/>
          </p:cNvSpPr>
          <p:nvPr>
            <p:ph type="body" idx="1"/>
          </p:nvPr>
        </p:nvSpPr>
        <p:spPr>
          <a:xfrm>
            <a:off x="611418" y="1368478"/>
            <a:ext cx="7221399" cy="3263504"/>
          </a:xfrm>
          <a:prstGeom prst="rect">
            <a:avLst/>
          </a:prstGeom>
          <a:noFill/>
          <a:ln>
            <a:noFill/>
          </a:ln>
        </p:spPr>
        <p:txBody>
          <a:bodyPr spcFirstLastPara="1" vert="horz" wrap="square" lIns="68569" tIns="34275" rIns="68569" bIns="34275" rtlCol="0" anchor="t" anchorCtr="0">
            <a:normAutofit/>
          </a:bodyPr>
          <a:lstStyle/>
          <a:p>
            <a:pPr algn="just">
              <a:lnSpc>
                <a:spcPct val="90000"/>
              </a:lnSpc>
              <a:spcBef>
                <a:spcPts val="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The machine has a "</a:t>
            </a:r>
            <a:r>
              <a:rPr lang="en-IN" sz="2000" b="1" dirty="0">
                <a:latin typeface="Calibri" panose="020F0502020204030204" pitchFamily="34" charset="0"/>
                <a:cs typeface="Calibri" panose="020F0502020204030204" pitchFamily="34" charset="0"/>
              </a:rPr>
              <a:t>superviso</a:t>
            </a:r>
            <a:r>
              <a:rPr lang="en-IN" sz="2000" dirty="0">
                <a:latin typeface="Calibri" panose="020F0502020204030204" pitchFamily="34" charset="0"/>
                <a:cs typeface="Calibri" panose="020F0502020204030204" pitchFamily="34" charset="0"/>
              </a:rPr>
              <a:t>r" or a "teacher" who gives the machine all the answers, like whether it's a apple in the picture or a orange.</a:t>
            </a:r>
            <a:endParaRPr sz="2000" dirty="0">
              <a:latin typeface="Calibri" panose="020F0502020204030204" pitchFamily="34" charset="0"/>
              <a:cs typeface="Calibri" panose="020F0502020204030204" pitchFamily="34" charset="0"/>
            </a:endParaRPr>
          </a:p>
          <a:p>
            <a:pPr algn="just">
              <a:lnSpc>
                <a:spcPct val="90000"/>
              </a:lnSpc>
              <a:spcBef>
                <a:spcPts val="563"/>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The teacher has already divided (</a:t>
            </a:r>
            <a:r>
              <a:rPr lang="en-IN" sz="2000" b="1" dirty="0" err="1">
                <a:latin typeface="Calibri" panose="020F0502020204030204" pitchFamily="34" charset="0"/>
                <a:cs typeface="Calibri" panose="020F0502020204030204" pitchFamily="34" charset="0"/>
              </a:rPr>
              <a:t>labeled</a:t>
            </a:r>
            <a:r>
              <a:rPr lang="en-IN" sz="2000" dirty="0">
                <a:latin typeface="Calibri" panose="020F0502020204030204" pitchFamily="34" charset="0"/>
                <a:cs typeface="Calibri" panose="020F0502020204030204" pitchFamily="34" charset="0"/>
              </a:rPr>
              <a:t>) the data into oranges and apples, and the machine is using these examples </a:t>
            </a:r>
            <a:r>
              <a:rPr lang="en-IN" sz="2000" dirty="0" smtClean="0">
                <a:latin typeface="Calibri" panose="020F0502020204030204" pitchFamily="34" charset="0"/>
                <a:cs typeface="Calibri" panose="020F0502020204030204" pitchFamily="34" charset="0"/>
              </a:rPr>
              <a:t>to</a:t>
            </a:r>
          </a:p>
          <a:p>
            <a:pPr marL="0" indent="0" algn="just">
              <a:lnSpc>
                <a:spcPct val="90000"/>
              </a:lnSpc>
              <a:spcBef>
                <a:spcPts val="563"/>
              </a:spcBef>
              <a:buClr>
                <a:schemeClr val="dk1"/>
              </a:buClr>
              <a:buSzPts val="2100"/>
              <a:buNone/>
            </a:pPr>
            <a:r>
              <a:rPr lang="en-IN" sz="2000" b="1" dirty="0">
                <a:latin typeface="Calibri" panose="020F0502020204030204" pitchFamily="34" charset="0"/>
                <a:cs typeface="Calibri" panose="020F0502020204030204" pitchFamily="34" charset="0"/>
              </a:rPr>
              <a:t> </a:t>
            </a:r>
            <a:r>
              <a:rPr lang="en-IN" sz="2000" b="1" dirty="0" smtClean="0">
                <a:latin typeface="Calibri" panose="020F0502020204030204" pitchFamily="34" charset="0"/>
                <a:cs typeface="Calibri" panose="020F0502020204030204" pitchFamily="34" charset="0"/>
              </a:rPr>
              <a:t>                   </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learn -- &gt; One by one</a:t>
            </a:r>
            <a:endParaRPr sz="2000" b="1" dirty="0">
              <a:latin typeface="Calibri" panose="020F0502020204030204" pitchFamily="34" charset="0"/>
              <a:cs typeface="Calibri" panose="020F0502020204030204" pitchFamily="34" charset="0"/>
            </a:endParaRPr>
          </a:p>
        </p:txBody>
      </p:sp>
      <p:pic>
        <p:nvPicPr>
          <p:cNvPr id="239" name="Google Shape;239;p18"/>
          <p:cNvPicPr preferRelativeResize="0"/>
          <p:nvPr/>
        </p:nvPicPr>
        <p:blipFill rotWithShape="1">
          <a:blip r:embed="rId3">
            <a:alphaModFix/>
          </a:blip>
          <a:srcRect/>
          <a:stretch/>
        </p:blipFill>
        <p:spPr>
          <a:xfrm>
            <a:off x="762000" y="3670556"/>
            <a:ext cx="3712226" cy="2120644"/>
          </a:xfrm>
          <a:prstGeom prst="rect">
            <a:avLst/>
          </a:prstGeom>
          <a:noFill/>
          <a:ln>
            <a:noFill/>
          </a:ln>
        </p:spPr>
      </p:pic>
      <p:pic>
        <p:nvPicPr>
          <p:cNvPr id="240" name="Google Shape;240;p18"/>
          <p:cNvPicPr preferRelativeResize="0"/>
          <p:nvPr/>
        </p:nvPicPr>
        <p:blipFill rotWithShape="1">
          <a:blip r:embed="rId4">
            <a:alphaModFix/>
          </a:blip>
          <a:srcRect/>
          <a:stretch/>
        </p:blipFill>
        <p:spPr>
          <a:xfrm>
            <a:off x="4572000" y="3563942"/>
            <a:ext cx="3810000" cy="2227258"/>
          </a:xfrm>
          <a:prstGeom prst="rect">
            <a:avLst/>
          </a:prstGeom>
          <a:noFill/>
          <a:ln>
            <a:noFill/>
          </a:ln>
        </p:spPr>
      </p:pic>
    </p:spTree>
    <p:extLst>
      <p:ext uri="{BB962C8B-B14F-4D97-AF65-F5344CB8AC3E}">
        <p14:creationId xmlns:p14="http://schemas.microsoft.com/office/powerpoint/2010/main" val="4014120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381000" y="9525"/>
            <a:ext cx="7145606" cy="13038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latin typeface="Georgia" panose="02040502050405020303" pitchFamily="18" charset="0"/>
              </a:rPr>
              <a:t/>
            </a:r>
            <a:br>
              <a:rPr lang="en-IN" dirty="0">
                <a:latin typeface="Georgia" panose="02040502050405020303" pitchFamily="18" charset="0"/>
              </a:rPr>
            </a:br>
            <a:r>
              <a:rPr lang="en-IN" sz="3200" b="1" dirty="0">
                <a:solidFill>
                  <a:srgbClr val="C00000"/>
                </a:solidFill>
                <a:effectLst>
                  <a:outerShdw blurRad="38100" dist="38100" dir="2700000" algn="tl">
                    <a:srgbClr val="000000">
                      <a:alpha val="43137"/>
                    </a:srgbClr>
                  </a:outerShdw>
                </a:effectLst>
              </a:rPr>
              <a:t>Step – 7 Prediction / Inference</a:t>
            </a:r>
            <a:endParaRPr sz="3200" b="1" dirty="0">
              <a:solidFill>
                <a:srgbClr val="C00000"/>
              </a:solidFill>
              <a:effectLst>
                <a:outerShdw blurRad="38100" dist="38100" dir="2700000" algn="tl">
                  <a:srgbClr val="000000">
                    <a:alpha val="43137"/>
                  </a:srgbClr>
                </a:outerShdw>
              </a:effectLst>
            </a:endParaRPr>
          </a:p>
        </p:txBody>
      </p:sp>
      <p:pic>
        <p:nvPicPr>
          <p:cNvPr id="203" name="Google Shape;203;p13"/>
          <p:cNvPicPr preferRelativeResize="0"/>
          <p:nvPr/>
        </p:nvPicPr>
        <p:blipFill rotWithShape="1">
          <a:blip r:embed="rId3">
            <a:alphaModFix/>
          </a:blip>
          <a:srcRect l="-1087" t="42930" r="1087" b="-1154"/>
          <a:stretch/>
        </p:blipFill>
        <p:spPr>
          <a:xfrm>
            <a:off x="524090" y="2895600"/>
            <a:ext cx="7012041" cy="2066925"/>
          </a:xfrm>
          <a:prstGeom prst="rect">
            <a:avLst/>
          </a:prstGeom>
          <a:noFill/>
          <a:ln>
            <a:noFill/>
          </a:ln>
        </p:spPr>
      </p:pic>
      <p:sp>
        <p:nvSpPr>
          <p:cNvPr id="2" name="TextBox 1"/>
          <p:cNvSpPr txBox="1"/>
          <p:nvPr/>
        </p:nvSpPr>
        <p:spPr>
          <a:xfrm>
            <a:off x="990600" y="1828800"/>
            <a:ext cx="3962400" cy="830997"/>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Color: Red</a:t>
            </a:r>
          </a:p>
          <a:p>
            <a:r>
              <a:rPr lang="en-US" sz="2400" b="1" dirty="0" smtClean="0">
                <a:latin typeface="Calibri" panose="020F0502020204030204" pitchFamily="34" charset="0"/>
                <a:cs typeface="Calibri" panose="020F0502020204030204" pitchFamily="34" charset="0"/>
              </a:rPr>
              <a:t>Shape: Round and Conical </a:t>
            </a:r>
            <a:endParaRPr lang="en-US" sz="2400" b="1" dirty="0">
              <a:latin typeface="Calibri" panose="020F0502020204030204" pitchFamily="34" charset="0"/>
              <a:cs typeface="Calibri" panose="020F0502020204030204" pitchFamily="34" charset="0"/>
            </a:endParaRPr>
          </a:p>
        </p:txBody>
      </p:sp>
      <p:pic>
        <p:nvPicPr>
          <p:cNvPr id="7"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5410200" y="1504701"/>
            <a:ext cx="1447800" cy="1390899"/>
          </a:xfrm>
          <a:prstGeom prst="rect">
            <a:avLst/>
          </a:prstGeom>
        </p:spPr>
      </p:pic>
    </p:spTree>
    <p:extLst>
      <p:ext uri="{BB962C8B-B14F-4D97-AF65-F5344CB8AC3E}">
        <p14:creationId xmlns:p14="http://schemas.microsoft.com/office/powerpoint/2010/main" val="16351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ML-Terminologies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9258105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457200" y="1600200"/>
            <a:ext cx="8305800" cy="4873752"/>
          </a:xfrm>
        </p:spPr>
        <p:txBody>
          <a:bodyPr/>
          <a:lstStyle/>
          <a:p>
            <a:r>
              <a:rPr lang="en-US" b="1" dirty="0">
                <a:latin typeface="Calibri" panose="020F0502020204030204" pitchFamily="34" charset="0"/>
                <a:cs typeface="Calibri" panose="020F0502020204030204" pitchFamily="34" charset="0"/>
              </a:rPr>
              <a:t>Algorithm</a:t>
            </a:r>
          </a:p>
          <a:p>
            <a:pPr marL="0" indent="0">
              <a:buNone/>
            </a:pPr>
            <a:r>
              <a:rPr lang="en-US" sz="2000" dirty="0">
                <a:latin typeface="Calibri" panose="020F0502020204030204" pitchFamily="34" charset="0"/>
                <a:cs typeface="Calibri" panose="020F0502020204030204" pitchFamily="34" charset="0"/>
              </a:rPr>
              <a:t>A method, </a:t>
            </a:r>
            <a:r>
              <a:rPr lang="en-US" sz="2000" dirty="0" smtClean="0">
                <a:latin typeface="Calibri" panose="020F0502020204030204" pitchFamily="34" charset="0"/>
                <a:cs typeface="Calibri" panose="020F0502020204030204" pitchFamily="34" charset="0"/>
              </a:rPr>
              <a:t>function</a:t>
            </a:r>
            <a:r>
              <a:rPr lang="en-US" sz="2000" dirty="0">
                <a:latin typeface="Calibri" panose="020F0502020204030204" pitchFamily="34" charset="0"/>
                <a:cs typeface="Calibri" panose="020F0502020204030204" pitchFamily="34" charset="0"/>
              </a:rPr>
              <a:t>, or series of instructions used to generate a machine learning model. Examples include linear regression, decision trees, support vector machines, and neural networks</a:t>
            </a:r>
            <a:r>
              <a:rPr lang="en-US" sz="2000" dirty="0" smtClean="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Attribute</a:t>
            </a:r>
            <a:endParaRPr lang="en-US" b="1"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A quality describing an observation (e.g. color, size, weight). In Excel terms, these are column headers</a:t>
            </a:r>
            <a:r>
              <a:rPr lang="en-US" sz="2000" dirty="0" smtClean="0">
                <a:latin typeface="Calibri" panose="020F0502020204030204" pitchFamily="34" charset="0"/>
                <a:cs typeface="Calibri" panose="020F0502020204030204" pitchFamily="34" charset="0"/>
              </a:rPr>
              <a:t>.</a:t>
            </a:r>
          </a:p>
          <a:p>
            <a:pPr marL="0" indent="0">
              <a:buNone/>
            </a:pPr>
            <a:endParaRPr lang="en-US" sz="20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Dimension</a:t>
            </a:r>
          </a:p>
          <a:p>
            <a:pPr marL="0" indent="0">
              <a:buNone/>
            </a:pPr>
            <a:r>
              <a:rPr lang="en-US" sz="2000" dirty="0">
                <a:latin typeface="Calibri" panose="020F0502020204030204" pitchFamily="34" charset="0"/>
                <a:cs typeface="Calibri" panose="020F0502020204030204" pitchFamily="34" charset="0"/>
              </a:rPr>
              <a:t> How much feature you have in you data .</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61904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fontScale="92500" lnSpcReduction="10000"/>
          </a:bodyPr>
          <a:lstStyle/>
          <a:p>
            <a:r>
              <a:rPr lang="en-US" b="1" dirty="0" smtClean="0">
                <a:latin typeface="Calibri" panose="020F0502020204030204" pitchFamily="34" charset="0"/>
                <a:cs typeface="Calibri" panose="020F0502020204030204" pitchFamily="34" charset="0"/>
              </a:rPr>
              <a:t>Training set</a:t>
            </a:r>
          </a:p>
          <a:p>
            <a:pPr marL="0" indent="0">
              <a:buNone/>
            </a:pPr>
            <a:r>
              <a:rPr lang="en-US" sz="2200" dirty="0">
                <a:latin typeface="Calibri" panose="020F0502020204030204" pitchFamily="34" charset="0"/>
                <a:cs typeface="Calibri" panose="020F0502020204030204" pitchFamily="34" charset="0"/>
              </a:rPr>
              <a:t>A </a:t>
            </a:r>
            <a:r>
              <a:rPr lang="en-US" sz="2200" dirty="0" smtClean="0">
                <a:latin typeface="Calibri" panose="020F0502020204030204" pitchFamily="34" charset="0"/>
                <a:cs typeface="Calibri" panose="020F0502020204030204" pitchFamily="34" charset="0"/>
              </a:rPr>
              <a:t>set </a:t>
            </a:r>
            <a:r>
              <a:rPr lang="en-US" sz="2200" dirty="0">
                <a:latin typeface="Calibri" panose="020F0502020204030204" pitchFamily="34" charset="0"/>
                <a:cs typeface="Calibri" panose="020F0502020204030204" pitchFamily="34" charset="0"/>
              </a:rPr>
              <a:t>of observations used to generate machine learning models</a:t>
            </a:r>
            <a:r>
              <a:rPr lang="en-US" sz="2200" dirty="0" smtClean="0">
                <a:latin typeface="Calibri" panose="020F0502020204030204" pitchFamily="34" charset="0"/>
                <a:cs typeface="Calibri" panose="020F0502020204030204" pitchFamily="34" charset="0"/>
              </a:rPr>
              <a:t>. </a:t>
            </a:r>
          </a:p>
          <a:p>
            <a:pPr marL="0" indent="0">
              <a:buNone/>
            </a:pPr>
            <a:endParaRPr lang="en-US" sz="2000" dirty="0" smtClean="0"/>
          </a:p>
          <a:p>
            <a:pPr lvl="0">
              <a:buClr>
                <a:srgbClr val="FE8637"/>
              </a:buClr>
            </a:pPr>
            <a:r>
              <a:rPr lang="en-US" b="1" dirty="0" smtClean="0">
                <a:solidFill>
                  <a:prstClr val="black"/>
                </a:solidFill>
                <a:latin typeface="Calibri" panose="020F0502020204030204" pitchFamily="34" charset="0"/>
                <a:cs typeface="Calibri" panose="020F0502020204030204" pitchFamily="34" charset="0"/>
              </a:rPr>
              <a:t>Test set</a:t>
            </a:r>
            <a:endParaRPr lang="en-US" b="1" dirty="0">
              <a:solidFill>
                <a:prstClr val="black"/>
              </a:solidFill>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 set of observations used at the end of model training and validation to assess the predictive power of your model. How </a:t>
            </a:r>
            <a:r>
              <a:rPr lang="en-US" sz="2200" dirty="0" smtClean="0">
                <a:latin typeface="Calibri" panose="020F0502020204030204" pitchFamily="34" charset="0"/>
                <a:cs typeface="Calibri" panose="020F0502020204030204" pitchFamily="34" charset="0"/>
              </a:rPr>
              <a:t>generalizable </a:t>
            </a:r>
            <a:r>
              <a:rPr lang="en-US" sz="2200" dirty="0">
                <a:latin typeface="Calibri" panose="020F0502020204030204" pitchFamily="34" charset="0"/>
                <a:cs typeface="Calibri" panose="020F0502020204030204" pitchFamily="34" charset="0"/>
              </a:rPr>
              <a:t>is your model to unseen data</a:t>
            </a:r>
            <a:r>
              <a:rPr lang="en-US" sz="2200" dirty="0" smtClean="0">
                <a:latin typeface="Calibri" panose="020F0502020204030204" pitchFamily="34" charset="0"/>
                <a:cs typeface="Calibri" panose="020F0502020204030204" pitchFamily="34" charset="0"/>
              </a:rPr>
              <a:t>?</a:t>
            </a:r>
          </a:p>
          <a:p>
            <a:pPr marL="0" indent="0">
              <a:buNone/>
            </a:pPr>
            <a:endParaRPr lang="en-US" sz="2000" dirty="0">
              <a:latin typeface="Calibri" panose="020F0502020204030204" pitchFamily="34" charset="0"/>
              <a:cs typeface="Calibri" panose="020F0502020204030204" pitchFamily="34" charset="0"/>
            </a:endParaRPr>
          </a:p>
          <a:p>
            <a:pPr lvl="0">
              <a:buClr>
                <a:srgbClr val="FE8637"/>
              </a:buClr>
            </a:pPr>
            <a:r>
              <a:rPr lang="en-US" b="1" dirty="0">
                <a:solidFill>
                  <a:prstClr val="black"/>
                </a:solidFill>
                <a:latin typeface="Calibri" panose="020F0502020204030204" pitchFamily="34" charset="0"/>
                <a:cs typeface="Calibri" panose="020F0502020204030204" pitchFamily="34" charset="0"/>
              </a:rPr>
              <a:t>Validation  </a:t>
            </a:r>
            <a:r>
              <a:rPr lang="en-US" b="1" dirty="0" smtClean="0">
                <a:solidFill>
                  <a:prstClr val="black"/>
                </a:solidFill>
                <a:latin typeface="Calibri" panose="020F0502020204030204" pitchFamily="34" charset="0"/>
                <a:cs typeface="Calibri" panose="020F0502020204030204" pitchFamily="34" charset="0"/>
              </a:rPr>
              <a:t>set</a:t>
            </a:r>
          </a:p>
          <a:p>
            <a:pPr marL="0" lvl="0" indent="0">
              <a:buClr>
                <a:srgbClr val="FE8637"/>
              </a:buClr>
              <a:buNone/>
            </a:pPr>
            <a:r>
              <a:rPr lang="en-US" sz="2200" dirty="0">
                <a:solidFill>
                  <a:prstClr val="black"/>
                </a:solidFill>
                <a:latin typeface="Calibri" panose="020F0502020204030204" pitchFamily="34" charset="0"/>
                <a:cs typeface="Calibri" panose="020F0502020204030204" pitchFamily="34" charset="0"/>
              </a:rPr>
              <a:t>A set of observations used during model training to provide feedback on how well the current parameters generalize beyond the training set. If training error decreases but validation error increases, your model is likely overfitting and you should pause training.</a:t>
            </a:r>
          </a:p>
          <a:p>
            <a:pPr marL="0" indent="0">
              <a:buNone/>
            </a:pPr>
            <a:endParaRPr lang="en-US" sz="18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57200" y="5075624"/>
            <a:ext cx="3886200" cy="1600199"/>
          </a:xfrm>
          <a:prstGeom prst="rect">
            <a:avLst/>
          </a:prstGeom>
        </p:spPr>
      </p:pic>
      <p:pic>
        <p:nvPicPr>
          <p:cNvPr id="5" name="Picture 4"/>
          <p:cNvPicPr>
            <a:picLocks noChangeAspect="1"/>
          </p:cNvPicPr>
          <p:nvPr/>
        </p:nvPicPr>
        <p:blipFill>
          <a:blip r:embed="rId3"/>
          <a:stretch>
            <a:fillRect/>
          </a:stretch>
        </p:blipFill>
        <p:spPr>
          <a:xfrm>
            <a:off x="4800600" y="5075624"/>
            <a:ext cx="3971925" cy="1659751"/>
          </a:xfrm>
          <a:prstGeom prst="rect">
            <a:avLst/>
          </a:prstGeom>
        </p:spPr>
      </p:pic>
    </p:spTree>
    <p:extLst>
      <p:ext uri="{BB962C8B-B14F-4D97-AF65-F5344CB8AC3E}">
        <p14:creationId xmlns:p14="http://schemas.microsoft.com/office/powerpoint/2010/main" val="36006505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457200" y="990600"/>
            <a:ext cx="8305800" cy="5715000"/>
          </a:xfrm>
        </p:spPr>
        <p:txBody>
          <a:bodyPr>
            <a:normAutofit/>
          </a:bodyPr>
          <a:lstStyle/>
          <a:p>
            <a:r>
              <a:rPr lang="en-US" b="1" dirty="0" smtClean="0">
                <a:latin typeface="Calibri" panose="020F0502020204030204" pitchFamily="34" charset="0"/>
                <a:cs typeface="Calibri" panose="020F0502020204030204" pitchFamily="34" charset="0"/>
              </a:rPr>
              <a:t>Dataset Split</a:t>
            </a:r>
          </a:p>
          <a:p>
            <a:pPr marL="800100" indent="-273050">
              <a:buFont typeface="Wingdings" panose="05000000000000000000" pitchFamily="2" charset="2"/>
              <a:buChar char="ü"/>
            </a:pPr>
            <a:r>
              <a:rPr lang="en-US" sz="2200" dirty="0" smtClean="0">
                <a:latin typeface="Calibri" panose="020F0502020204030204" pitchFamily="34" charset="0"/>
                <a:cs typeface="Calibri" panose="020F0502020204030204" pitchFamily="34" charset="0"/>
              </a:rPr>
              <a:t>First </a:t>
            </a:r>
            <a:r>
              <a:rPr lang="en-US" sz="2200" dirty="0">
                <a:latin typeface="Calibri" panose="020F0502020204030204" pitchFamily="34" charset="0"/>
                <a:cs typeface="Calibri" panose="020F0502020204030204" pitchFamily="34" charset="0"/>
              </a:rPr>
              <a:t>split </a:t>
            </a:r>
            <a:r>
              <a:rPr lang="en-US" sz="2200" dirty="0" smtClean="0">
                <a:latin typeface="Calibri" panose="020F0502020204030204" pitchFamily="34" charset="0"/>
                <a:cs typeface="Calibri" panose="020F0502020204030204" pitchFamily="34" charset="0"/>
              </a:rPr>
              <a:t>the </a:t>
            </a:r>
            <a:r>
              <a:rPr lang="en-US" sz="2200" dirty="0">
                <a:latin typeface="Calibri" panose="020F0502020204030204" pitchFamily="34" charset="0"/>
                <a:cs typeface="Calibri" panose="020F0502020204030204" pitchFamily="34" charset="0"/>
              </a:rPr>
              <a:t>dataset into 2 — Train and </a:t>
            </a:r>
            <a:r>
              <a:rPr lang="en-US" sz="2200" dirty="0" smtClean="0">
                <a:latin typeface="Calibri" panose="020F0502020204030204" pitchFamily="34" charset="0"/>
                <a:cs typeface="Calibri" panose="020F0502020204030204" pitchFamily="34" charset="0"/>
              </a:rPr>
              <a:t>Test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Keep </a:t>
            </a:r>
            <a:r>
              <a:rPr lang="en-US" sz="2000" dirty="0">
                <a:latin typeface="Calibri" panose="020F0502020204030204" pitchFamily="34" charset="0"/>
                <a:cs typeface="Calibri" panose="020F0502020204030204" pitchFamily="34" charset="0"/>
              </a:rPr>
              <a:t>aside the Test </a:t>
            </a:r>
            <a:r>
              <a:rPr lang="en-US" sz="2000" dirty="0" smtClean="0">
                <a:latin typeface="Calibri" panose="020F0502020204030204" pitchFamily="34" charset="0"/>
                <a:cs typeface="Calibri" panose="020F0502020204030204" pitchFamily="34" charset="0"/>
              </a:rPr>
              <a:t>set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Randomly </a:t>
            </a:r>
            <a:r>
              <a:rPr lang="en-US" sz="2000" dirty="0">
                <a:latin typeface="Calibri" panose="020F0502020204030204" pitchFamily="34" charset="0"/>
                <a:cs typeface="Calibri" panose="020F0502020204030204" pitchFamily="34" charset="0"/>
              </a:rPr>
              <a:t>choose X% of their Train dataset to be the actual </a:t>
            </a:r>
            <a:r>
              <a:rPr lang="en-US" sz="2000" b="1" dirty="0">
                <a:latin typeface="Calibri" panose="020F0502020204030204" pitchFamily="34" charset="0"/>
                <a:cs typeface="Calibri" panose="020F0502020204030204" pitchFamily="34" charset="0"/>
              </a:rPr>
              <a:t>Train</a:t>
            </a:r>
            <a:r>
              <a:rPr lang="en-US" sz="2000" dirty="0">
                <a:latin typeface="Calibri" panose="020F0502020204030204" pitchFamily="34" charset="0"/>
                <a:cs typeface="Calibri" panose="020F0502020204030204" pitchFamily="34" charset="0"/>
              </a:rPr>
              <a:t> set and the remaining (100-X)% to be the </a:t>
            </a:r>
            <a:r>
              <a:rPr lang="en-US" sz="2000" b="1" dirty="0">
                <a:latin typeface="Calibri" panose="020F0502020204030204" pitchFamily="34" charset="0"/>
                <a:cs typeface="Calibri" panose="020F0502020204030204" pitchFamily="34" charset="0"/>
              </a:rPr>
              <a:t>Validation</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set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model is then iteratively trained and validated on these different </a:t>
            </a:r>
            <a:r>
              <a:rPr lang="en-US" sz="2000" dirty="0" smtClean="0">
                <a:latin typeface="Calibri" panose="020F0502020204030204" pitchFamily="34" charset="0"/>
                <a:cs typeface="Calibri" panose="020F0502020204030204" pitchFamily="34" charset="0"/>
              </a:rPr>
              <a:t>sets</a:t>
            </a:r>
          </a:p>
        </p:txBody>
      </p:sp>
    </p:spTree>
    <p:extLst>
      <p:ext uri="{BB962C8B-B14F-4D97-AF65-F5344CB8AC3E}">
        <p14:creationId xmlns:p14="http://schemas.microsoft.com/office/powerpoint/2010/main" val="24312692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81000" y="838200"/>
            <a:ext cx="8305800" cy="5715000"/>
          </a:xfrm>
        </p:spPr>
        <p:txBody>
          <a:bodyPr>
            <a:normAutofit/>
          </a:bodyPr>
          <a:lstStyle/>
          <a:p>
            <a:r>
              <a:rPr lang="en-US" b="1" dirty="0" smtClean="0">
                <a:latin typeface="Calibri" panose="020F0502020204030204" pitchFamily="34" charset="0"/>
                <a:cs typeface="Calibri" panose="020F0502020204030204" pitchFamily="34" charset="0"/>
              </a:rPr>
              <a:t>Dataset Split</a:t>
            </a:r>
          </a:p>
          <a:p>
            <a:pPr marL="527050" indent="0">
              <a:buNone/>
            </a:pPr>
            <a:r>
              <a:rPr lang="en-US" sz="2000" b="1" i="1" u="sng" dirty="0" smtClean="0">
                <a:latin typeface="Calibri" panose="020F0502020204030204" pitchFamily="34" charset="0"/>
                <a:cs typeface="Calibri" panose="020F0502020204030204" pitchFamily="34" charset="0"/>
              </a:rPr>
              <a:t>Cross Validation: K Fold </a:t>
            </a:r>
          </a:p>
          <a:p>
            <a:pPr marL="527050" indent="0">
              <a:buNone/>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training set is split into k </a:t>
            </a:r>
            <a:r>
              <a:rPr lang="en-US" sz="2000" dirty="0" smtClean="0">
                <a:latin typeface="Calibri" panose="020F0502020204030204" pitchFamily="34" charset="0"/>
                <a:cs typeface="Calibri" panose="020F0502020204030204" pitchFamily="34" charset="0"/>
              </a:rPr>
              <a:t>smal</a:t>
            </a:r>
            <a:r>
              <a:rPr lang="en-US" sz="2000" dirty="0">
                <a:latin typeface="Calibri" panose="020F0502020204030204" pitchFamily="34" charset="0"/>
                <a:cs typeface="Calibri" panose="020F0502020204030204" pitchFamily="34" charset="0"/>
              </a:rPr>
              <a:t>ler sets</a:t>
            </a:r>
          </a:p>
          <a:p>
            <a:pPr marL="527050" indent="0">
              <a:buNone/>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following procedure is followed for each of the k “folds”:</a:t>
            </a:r>
          </a:p>
          <a:p>
            <a:pPr marL="1546225" indent="-342900"/>
            <a:r>
              <a:rPr lang="en-US" sz="2000" dirty="0" smtClean="0">
                <a:latin typeface="Calibri" panose="020F0502020204030204" pitchFamily="34" charset="0"/>
                <a:cs typeface="Calibri" panose="020F0502020204030204" pitchFamily="34" charset="0"/>
              </a:rPr>
              <a:t>A </a:t>
            </a:r>
            <a:r>
              <a:rPr lang="en-US" sz="2000" dirty="0">
                <a:latin typeface="Calibri" panose="020F0502020204030204" pitchFamily="34" charset="0"/>
                <a:cs typeface="Calibri" panose="020F0502020204030204" pitchFamily="34" charset="0"/>
              </a:rPr>
              <a:t>model is trained using  </a:t>
            </a:r>
            <a:r>
              <a:rPr lang="en-US" sz="2000" dirty="0" smtClean="0">
                <a:latin typeface="Calibri" panose="020F0502020204030204" pitchFamily="34" charset="0"/>
                <a:cs typeface="Calibri" panose="020F0502020204030204" pitchFamily="34" charset="0"/>
              </a:rPr>
              <a:t>K-1 of </a:t>
            </a:r>
            <a:r>
              <a:rPr lang="en-US" sz="2000" dirty="0">
                <a:latin typeface="Calibri" panose="020F0502020204030204" pitchFamily="34" charset="0"/>
                <a:cs typeface="Calibri" panose="020F0502020204030204" pitchFamily="34" charset="0"/>
              </a:rPr>
              <a:t>the folds as training data;</a:t>
            </a:r>
          </a:p>
          <a:p>
            <a:pPr marL="1546225" indent="-342900"/>
            <a:endParaRPr lang="en-US" sz="2000" dirty="0">
              <a:latin typeface="Calibri" panose="020F0502020204030204" pitchFamily="34" charset="0"/>
              <a:cs typeface="Calibri" panose="020F0502020204030204" pitchFamily="34" charset="0"/>
            </a:endParaRPr>
          </a:p>
          <a:p>
            <a:pPr marL="1546225" indent="-342900"/>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resulting model is validated on the remaining part of the data (i.e., it is used as a test set to compute a performance measure such as accuracy</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pic>
        <p:nvPicPr>
          <p:cNvPr id="11266" name="Picture 2" descr="../_images/grid_search_cross_valid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273826"/>
            <a:ext cx="6248400" cy="256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032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a:bodyPr>
          <a:lstStyle/>
          <a:p>
            <a:r>
              <a:rPr lang="en-US" b="1" dirty="0" smtClean="0">
                <a:latin typeface="Calibri" panose="020F0502020204030204" pitchFamily="34" charset="0"/>
                <a:cs typeface="Calibri" panose="020F0502020204030204" pitchFamily="34" charset="0"/>
              </a:rPr>
              <a:t>Parameters</a:t>
            </a:r>
          </a:p>
          <a:p>
            <a:pPr marL="0" indent="0">
              <a:buNone/>
            </a:pPr>
            <a:r>
              <a:rPr lang="en-US" sz="2000" dirty="0">
                <a:latin typeface="Calibri" panose="020F0502020204030204" pitchFamily="34" charset="0"/>
                <a:cs typeface="Calibri" panose="020F0502020204030204" pitchFamily="34" charset="0"/>
              </a:rPr>
              <a:t>Parameters are properties of training data learned by training a machine learning model or classifier. They are adjusted using optimization algorithms and unique to each experiment.</a:t>
            </a:r>
          </a:p>
          <a:p>
            <a:pPr marL="0" indent="0">
              <a:buNone/>
            </a:pPr>
            <a:r>
              <a:rPr lang="en-US" sz="2000" dirty="0">
                <a:latin typeface="Calibri" panose="020F0502020204030204" pitchFamily="34" charset="0"/>
                <a:cs typeface="Calibri" panose="020F0502020204030204" pitchFamily="34" charset="0"/>
              </a:rPr>
              <a:t>Examples of parameters include:</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weights in an artificial neural network</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support vectors in a support vector machine</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coefficients in a linear or logistic regression</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7895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a:bodyPr>
          <a:lstStyle/>
          <a:p>
            <a:r>
              <a:rPr lang="en-US" b="1" dirty="0" smtClean="0">
                <a:latin typeface="Calibri" panose="020F0502020204030204" pitchFamily="34" charset="0"/>
                <a:cs typeface="Calibri" panose="020F0502020204030204" pitchFamily="34" charset="0"/>
              </a:rPr>
              <a:t>Overfitting</a:t>
            </a:r>
          </a:p>
          <a:p>
            <a:pPr marL="0" indent="0">
              <a:buNone/>
            </a:pPr>
            <a:r>
              <a:rPr lang="en-US" sz="2000" dirty="0">
                <a:latin typeface="Calibri" panose="020F0502020204030204" pitchFamily="34" charset="0"/>
                <a:cs typeface="Calibri" panose="020F0502020204030204" pitchFamily="34" charset="0"/>
              </a:rPr>
              <a:t>Overfitting occurs when your model learns the training data too well and incorporates details and noise specific to your dataset. You can tell a model is overfitting when it performs great on your training/validation set, but poorly on your test set (or new real-world data</a:t>
            </a:r>
            <a:r>
              <a:rPr lang="en-US" sz="2000" dirty="0" smtClean="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a:p>
            <a:r>
              <a:rPr lang="en-US" b="1" dirty="0" err="1" smtClean="0">
                <a:latin typeface="Calibri" panose="020F0502020204030204" pitchFamily="34" charset="0"/>
                <a:cs typeface="Calibri" panose="020F0502020204030204" pitchFamily="34" charset="0"/>
              </a:rPr>
              <a:t>Underfitting</a:t>
            </a:r>
            <a:endParaRPr lang="en-US" b="1" dirty="0">
              <a:latin typeface="Calibri" panose="020F0502020204030204" pitchFamily="34" charset="0"/>
              <a:cs typeface="Calibri" panose="020F0502020204030204" pitchFamily="34" charset="0"/>
            </a:endParaRPr>
          </a:p>
          <a:p>
            <a:pPr marL="0" indent="0">
              <a:buNone/>
            </a:pPr>
            <a:r>
              <a:rPr lang="en-US" sz="2000" dirty="0" smtClean="0">
                <a:latin typeface="Calibri" panose="020F0502020204030204" pitchFamily="34" charset="0"/>
                <a:cs typeface="Calibri" panose="020F0502020204030204" pitchFamily="34" charset="0"/>
              </a:rPr>
              <a:t>The counterpart of overfitting, happens when a machine learning model is not complex enough to accurately capture relationships between a dataset features and target variables.</a:t>
            </a:r>
            <a:endParaRPr lang="en-US" sz="20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76200" y="4724400"/>
            <a:ext cx="8610600" cy="1978839"/>
          </a:xfrm>
          <a:prstGeom prst="rect">
            <a:avLst/>
          </a:prstGeom>
        </p:spPr>
      </p:pic>
    </p:spTree>
    <p:extLst>
      <p:ext uri="{BB962C8B-B14F-4D97-AF65-F5344CB8AC3E}">
        <p14:creationId xmlns:p14="http://schemas.microsoft.com/office/powerpoint/2010/main" val="3082055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190500" y="1371600"/>
            <a:ext cx="8305800" cy="4343400"/>
          </a:xfrm>
        </p:spPr>
        <p:txBody>
          <a:bodyPr>
            <a:normAutofit/>
          </a:bodyPr>
          <a:lstStyle/>
          <a:p>
            <a:r>
              <a:rPr lang="en-US" b="1" dirty="0" smtClean="0">
                <a:latin typeface="Calibri" panose="020F0502020204030204" pitchFamily="34" charset="0"/>
                <a:cs typeface="Calibri" panose="020F0502020204030204" pitchFamily="34" charset="0"/>
              </a:rPr>
              <a:t>Bias</a:t>
            </a:r>
          </a:p>
          <a:p>
            <a:pPr marL="0" indent="0">
              <a:buNone/>
            </a:pPr>
            <a:r>
              <a:rPr lang="en-US" sz="2000" dirty="0">
                <a:latin typeface="Calibri" panose="020F0502020204030204" pitchFamily="34" charset="0"/>
                <a:cs typeface="Calibri" panose="020F0502020204030204" pitchFamily="34" charset="0"/>
              </a:rPr>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endParaRPr lang="en-US"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Variance</a:t>
            </a:r>
            <a:endParaRPr lang="en-US" b="1"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p:txBody>
      </p:sp>
    </p:spTree>
    <p:extLst>
      <p:ext uri="{BB962C8B-B14F-4D97-AF65-F5344CB8AC3E}">
        <p14:creationId xmlns:p14="http://schemas.microsoft.com/office/powerpoint/2010/main" val="21181525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solidFill>
                  <a:schemeClr val="tx1"/>
                </a:solidFill>
              </a:rPr>
              <a:t>THANK YOU</a:t>
            </a:r>
            <a:endParaRPr lang="en-IN" dirty="0">
              <a:solidFill>
                <a:schemeClr val="tx1"/>
              </a:solidFill>
            </a:endParaRPr>
          </a:p>
        </p:txBody>
      </p:sp>
    </p:spTree>
    <p:extLst>
      <p:ext uri="{BB962C8B-B14F-4D97-AF65-F5344CB8AC3E}">
        <p14:creationId xmlns:p14="http://schemas.microsoft.com/office/powerpoint/2010/main" val="3515859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0676A7-0318-4E3C-BAEE-F504A9F92147}"/>
              </a:ext>
            </a:extLst>
          </p:cNvPr>
          <p:cNvPicPr>
            <a:picLocks noChangeAspect="1"/>
          </p:cNvPicPr>
          <p:nvPr/>
        </p:nvPicPr>
        <p:blipFill>
          <a:blip r:embed="rId2"/>
          <a:stretch>
            <a:fillRect/>
          </a:stretch>
        </p:blipFill>
        <p:spPr>
          <a:xfrm>
            <a:off x="675861" y="1447800"/>
            <a:ext cx="7573617" cy="4648199"/>
          </a:xfrm>
          <a:prstGeom prst="rect">
            <a:avLst/>
          </a:prstGeom>
        </p:spPr>
      </p:pic>
      <p:sp>
        <p:nvSpPr>
          <p:cNvPr id="6" name="Google Shape;237;p18"/>
          <p:cNvSpPr txBox="1">
            <a:spLocks/>
          </p:cNvSpPr>
          <p:nvPr/>
        </p:nvSpPr>
        <p:spPr>
          <a:xfrm>
            <a:off x="685800" y="381000"/>
            <a:ext cx="6684686" cy="994172"/>
          </a:xfrm>
          <a:prstGeom prst="rect">
            <a:avLst/>
          </a:prstGeom>
          <a:noFill/>
          <a:ln>
            <a:noFill/>
          </a:ln>
        </p:spPr>
        <p:txBody>
          <a:bodyPr spcFirstLastPara="1" vert="horz" wrap="square" lIns="68569" tIns="34275" rIns="68569" bIns="34275" rtlCol="0" anchor="ctr" anchorCtr="0">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nSpc>
                <a:spcPct val="90000"/>
              </a:lnSpc>
              <a:buClr>
                <a:schemeClr val="dk1"/>
              </a:buClr>
              <a:buSzPts val="3300"/>
            </a:pPr>
            <a:r>
              <a:rPr lang="en-IN" sz="3200" b="1" smtClean="0">
                <a:solidFill>
                  <a:srgbClr val="C00000"/>
                </a:solidFill>
                <a:effectLst>
                  <a:outerShdw blurRad="38100" dist="38100" dir="2700000" algn="tl">
                    <a:srgbClr val="000000">
                      <a:alpha val="43137"/>
                    </a:srgbClr>
                  </a:outerShdw>
                </a:effectLst>
              </a:rPr>
              <a:t>Supervised Learning</a:t>
            </a:r>
            <a:endParaRPr lang="en-IN"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0765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3" name="Rectangle 2"/>
          <p:cNvSpPr/>
          <p:nvPr/>
        </p:nvSpPr>
        <p:spPr>
          <a:xfrm>
            <a:off x="457200" y="1600200"/>
            <a:ext cx="8077200" cy="369332"/>
          </a:xfrm>
          <a:prstGeom prst="rect">
            <a:avLst/>
          </a:prstGeom>
        </p:spPr>
        <p:txBody>
          <a:bodyPr wrap="square">
            <a:spAutoFit/>
          </a:bodyPr>
          <a:lstStyle/>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p:txBody>
      </p:sp>
      <p:sp>
        <p:nvSpPr>
          <p:cNvPr id="5" name="Content Placeholder 3"/>
          <p:cNvSpPr>
            <a:spLocks noGrp="1"/>
          </p:cNvSpPr>
          <p:nvPr>
            <p:ph sz="quarter" idx="1"/>
          </p:nvPr>
        </p:nvSpPr>
        <p:spPr>
          <a:xfrm>
            <a:off x="204899" y="914400"/>
            <a:ext cx="8077200" cy="4873752"/>
          </a:xfrm>
        </p:spPr>
        <p:txBody>
          <a:bodyPr>
            <a:normAutofit/>
          </a:bodyPr>
          <a:lstStyle/>
          <a:p>
            <a:r>
              <a:rPr lang="en-US" sz="2000" dirty="0">
                <a:latin typeface="Calibri" panose="020F0502020204030204" pitchFamily="34" charset="0"/>
                <a:cs typeface="Calibri" panose="020F0502020204030204" pitchFamily="34" charset="0"/>
              </a:rPr>
              <a:t>When an algorithm learns from example data and associated target responses in order to later predict the correct response when posed with new </a:t>
            </a:r>
            <a:r>
              <a:rPr lang="en-US" sz="2000" dirty="0" smtClean="0">
                <a:latin typeface="Calibri" panose="020F0502020204030204" pitchFamily="34" charset="0"/>
                <a:cs typeface="Calibri" panose="020F0502020204030204" pitchFamily="34" charset="0"/>
              </a:rPr>
              <a:t>examples</a:t>
            </a:r>
          </a:p>
          <a:p>
            <a:pPr marL="0" indent="0">
              <a:buNone/>
            </a:pPr>
            <a:endParaRPr lang="en-US" sz="2000" dirty="0" smtClean="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Labeled </a:t>
            </a:r>
            <a:r>
              <a:rPr lang="en-US" sz="2000" b="1" dirty="0">
                <a:latin typeface="Calibri" panose="020F0502020204030204" pitchFamily="34" charset="0"/>
                <a:cs typeface="Calibri" panose="020F0502020204030204" pitchFamily="34" charset="0"/>
              </a:rPr>
              <a:t>data: </a:t>
            </a:r>
            <a:r>
              <a:rPr lang="en-US" sz="2000" dirty="0">
                <a:latin typeface="Calibri" panose="020F0502020204030204" pitchFamily="34" charset="0"/>
                <a:cs typeface="Calibri" panose="020F0502020204030204" pitchFamily="34" charset="0"/>
              </a:rPr>
              <a:t>Data consisting of a set of training examples, where each example is a pair consisting of an input and a desired output value (also called the supervisory signal, labels, </a:t>
            </a:r>
            <a:r>
              <a:rPr lang="en-US" sz="2000" dirty="0" err="1">
                <a:latin typeface="Calibri" panose="020F0502020204030204" pitchFamily="34" charset="0"/>
                <a:cs typeface="Calibri" panose="020F0502020204030204" pitchFamily="34" charset="0"/>
              </a:rPr>
              <a:t>etc</a:t>
            </a:r>
            <a:r>
              <a:rPr lang="en-US" sz="20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2"/>
          <a:stretch>
            <a:fillRect/>
          </a:stretch>
        </p:blipFill>
        <p:spPr>
          <a:xfrm>
            <a:off x="204899" y="3581400"/>
            <a:ext cx="8581801" cy="4179872"/>
          </a:xfrm>
          <a:prstGeom prst="rect">
            <a:avLst/>
          </a:prstGeom>
        </p:spPr>
      </p:pic>
    </p:spTree>
    <p:extLst>
      <p:ext uri="{BB962C8B-B14F-4D97-AF65-F5344CB8AC3E}">
        <p14:creationId xmlns:p14="http://schemas.microsoft.com/office/powerpoint/2010/main" val="1920435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3" name="Rectangle 2"/>
          <p:cNvSpPr/>
          <p:nvPr/>
        </p:nvSpPr>
        <p:spPr>
          <a:xfrm>
            <a:off x="457200" y="1600200"/>
            <a:ext cx="8077200" cy="369332"/>
          </a:xfrm>
          <a:prstGeom prst="rect">
            <a:avLst/>
          </a:prstGeom>
        </p:spPr>
        <p:txBody>
          <a:bodyPr wrap="square">
            <a:spAutoFit/>
          </a:bodyPr>
          <a:lstStyle/>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p:txBody>
      </p:sp>
      <p:sp>
        <p:nvSpPr>
          <p:cNvPr id="5" name="Content Placeholder 3"/>
          <p:cNvSpPr>
            <a:spLocks noGrp="1"/>
          </p:cNvSpPr>
          <p:nvPr>
            <p:ph sz="quarter" idx="1"/>
          </p:nvPr>
        </p:nvSpPr>
        <p:spPr>
          <a:xfrm>
            <a:off x="204899" y="914400"/>
            <a:ext cx="8077200" cy="4873752"/>
          </a:xfrm>
        </p:spPr>
        <p:txBody>
          <a:bodyPr>
            <a:normAutofit/>
          </a:bodyPr>
          <a:lstStyle/>
          <a:p>
            <a:pPr marL="0" indent="0">
              <a:buNone/>
            </a:pPr>
            <a:endParaRPr lang="en-US" sz="2000" dirty="0" smtClean="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Classification</a:t>
            </a:r>
            <a:r>
              <a:rPr lang="en-US" sz="2000" b="1" dirty="0">
                <a:latin typeface="Calibri" panose="020F0502020204030204" pitchFamily="34" charset="0"/>
                <a:cs typeface="Calibri" panose="020F0502020204030204" pitchFamily="34" charset="0"/>
              </a:rPr>
              <a:t>:  </a:t>
            </a:r>
            <a:r>
              <a:rPr lang="en-US" sz="2000" b="1" dirty="0" smtClean="0">
                <a:latin typeface="Calibri" panose="020F0502020204030204" pitchFamily="34" charset="0"/>
                <a:cs typeface="Calibri" panose="020F0502020204030204" pitchFamily="34" charset="0"/>
              </a:rPr>
              <a:t>A</a:t>
            </a:r>
            <a:r>
              <a:rPr lang="en-US" sz="2000" dirty="0" smtClean="0">
                <a:latin typeface="Calibri" panose="020F0502020204030204" pitchFamily="34" charset="0"/>
                <a:cs typeface="Calibri" panose="020F0502020204030204" pitchFamily="34" charset="0"/>
              </a:rPr>
              <a:t>ttempts </a:t>
            </a:r>
            <a:r>
              <a:rPr lang="en-US" sz="2000" dirty="0">
                <a:latin typeface="Calibri" panose="020F0502020204030204" pitchFamily="34" charset="0"/>
                <a:cs typeface="Calibri" panose="020F0502020204030204" pitchFamily="34" charset="0"/>
              </a:rPr>
              <a:t>to find the appropriate class label, such as analyzing positive/negative sentiment, male and female persons, benign and malignant tumors, secure and unsecure loans etc</a:t>
            </a:r>
            <a:r>
              <a:rPr lang="en-US" sz="2000" dirty="0" smtClean="0">
                <a:latin typeface="Calibri" panose="020F0502020204030204" pitchFamily="34" charset="0"/>
                <a:cs typeface="Calibri" panose="020F0502020204030204" pitchFamily="34" charset="0"/>
              </a:rPr>
              <a:t>.</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Regression</a:t>
            </a:r>
            <a:r>
              <a:rPr lang="en-US" sz="2000" b="1"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Predicts </a:t>
            </a:r>
            <a:r>
              <a:rPr lang="en-US" sz="2000" dirty="0">
                <a:latin typeface="Calibri" panose="020F0502020204030204" pitchFamily="34" charset="0"/>
                <a:cs typeface="Calibri" panose="020F0502020204030204" pitchFamily="34" charset="0"/>
              </a:rPr>
              <a:t>a continuous-valued response, for example predicting real estate prices</a:t>
            </a:r>
            <a:r>
              <a:rPr lang="en-US" sz="2000" dirty="0" smtClean="0">
                <a:latin typeface="Calibri" panose="020F0502020204030204" pitchFamily="34" charset="0"/>
                <a:cs typeface="Calibri" panose="020F0502020204030204" pitchFamily="34" charset="0"/>
              </a:rPr>
              <a:t>.</a:t>
            </a:r>
          </a:p>
        </p:txBody>
      </p:sp>
      <p:sp>
        <p:nvSpPr>
          <p:cNvPr id="6" name="Rectangle 5"/>
          <p:cNvSpPr/>
          <p:nvPr/>
        </p:nvSpPr>
        <p:spPr>
          <a:xfrm>
            <a:off x="1082362" y="2401383"/>
            <a:ext cx="4800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smtClean="0">
                <a:solidFill>
                  <a:srgbClr val="1F1F1F"/>
                </a:solidFill>
                <a:latin typeface="OpenSans"/>
              </a:rPr>
              <a:t>Map </a:t>
            </a:r>
            <a:r>
              <a:rPr lang="en-US" dirty="0">
                <a:solidFill>
                  <a:srgbClr val="1F1F1F"/>
                </a:solidFill>
                <a:latin typeface="OpenSans"/>
              </a:rPr>
              <a:t>input variables into discrete categories</a:t>
            </a:r>
            <a:endParaRPr lang="en-US" dirty="0"/>
          </a:p>
        </p:txBody>
      </p:sp>
      <p:sp>
        <p:nvSpPr>
          <p:cNvPr id="7" name="Rectangle 6"/>
          <p:cNvSpPr/>
          <p:nvPr/>
        </p:nvSpPr>
        <p:spPr>
          <a:xfrm>
            <a:off x="1063312" y="3881604"/>
            <a:ext cx="50886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smtClean="0">
                <a:solidFill>
                  <a:srgbClr val="1F1F1F"/>
                </a:solidFill>
                <a:latin typeface="OpenSans"/>
              </a:rPr>
              <a:t>Map </a:t>
            </a:r>
            <a:r>
              <a:rPr lang="en-US" dirty="0">
                <a:solidFill>
                  <a:srgbClr val="1F1F1F"/>
                </a:solidFill>
                <a:latin typeface="OpenSans"/>
              </a:rPr>
              <a:t>input variables to some continuous function</a:t>
            </a:r>
            <a:endParaRPr lang="en-US" dirty="0"/>
          </a:p>
        </p:txBody>
      </p:sp>
      <p:pic>
        <p:nvPicPr>
          <p:cNvPr id="9" name="Picture 8"/>
          <p:cNvPicPr>
            <a:picLocks noChangeAspect="1"/>
          </p:cNvPicPr>
          <p:nvPr/>
        </p:nvPicPr>
        <p:blipFill>
          <a:blip r:embed="rId2"/>
          <a:stretch>
            <a:fillRect/>
          </a:stretch>
        </p:blipFill>
        <p:spPr>
          <a:xfrm>
            <a:off x="2152650" y="4419546"/>
            <a:ext cx="4095750" cy="2209853"/>
          </a:xfrm>
          <a:prstGeom prst="rect">
            <a:avLst/>
          </a:prstGeom>
        </p:spPr>
      </p:pic>
    </p:spTree>
    <p:extLst>
      <p:ext uri="{BB962C8B-B14F-4D97-AF65-F5344CB8AC3E}">
        <p14:creationId xmlns:p14="http://schemas.microsoft.com/office/powerpoint/2010/main" val="2267168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9634493"/>
              </p:ext>
            </p:extLst>
          </p:nvPr>
        </p:nvGraphicFramePr>
        <p:xfrm>
          <a:off x="685800" y="1676400"/>
          <a:ext cx="2057400" cy="2286000"/>
        </p:xfrm>
        <a:graphic>
          <a:graphicData uri="http://schemas.openxmlformats.org/drawingml/2006/table">
            <a:tbl>
              <a:tblPr>
                <a:tableStyleId>{69C7853C-536D-4A76-A0AE-DD22124D55A5}</a:tableStyleId>
              </a:tblPr>
              <a:tblGrid>
                <a:gridCol w="1028700">
                  <a:extLst>
                    <a:ext uri="{9D8B030D-6E8A-4147-A177-3AD203B41FA5}">
                      <a16:colId xmlns:a16="http://schemas.microsoft.com/office/drawing/2014/main" val="101024522"/>
                    </a:ext>
                  </a:extLst>
                </a:gridCol>
                <a:gridCol w="1028700">
                  <a:extLst>
                    <a:ext uri="{9D8B030D-6E8A-4147-A177-3AD203B41FA5}">
                      <a16:colId xmlns:a16="http://schemas.microsoft.com/office/drawing/2014/main" val="2147994388"/>
                    </a:ext>
                  </a:extLst>
                </a:gridCol>
              </a:tblGrid>
              <a:tr h="198120">
                <a:tc>
                  <a:txBody>
                    <a:bodyPr/>
                    <a:lstStyle/>
                    <a:p>
                      <a:pPr algn="ctr" fontAlgn="b"/>
                      <a:r>
                        <a:rPr lang="en-US" sz="2000" b="1" u="none" strike="noStrike">
                          <a:effectLst/>
                          <a:latin typeface="Calibri" panose="020F0502020204030204" pitchFamily="34" charset="0"/>
                          <a:cs typeface="Calibri" panose="020F0502020204030204" pitchFamily="34" charset="0"/>
                        </a:rPr>
                        <a:t>SQ.FEET</a:t>
                      </a:r>
                      <a:endParaRPr lang="en-US" sz="20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2000" b="1" u="none" strike="noStrike">
                          <a:effectLst/>
                          <a:latin typeface="Calibri" panose="020F0502020204030204" pitchFamily="34" charset="0"/>
                          <a:cs typeface="Calibri" panose="020F0502020204030204" pitchFamily="34" charset="0"/>
                        </a:rPr>
                        <a:t>RENT</a:t>
                      </a:r>
                      <a:endParaRPr lang="en-US" sz="20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195489578"/>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100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1500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978002080"/>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200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3000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150544297"/>
                  </a:ext>
                </a:extLst>
              </a:tr>
              <a:tr h="182880">
                <a:tc>
                  <a:txBody>
                    <a:bodyPr/>
                    <a:lstStyle/>
                    <a:p>
                      <a:pPr algn="ctr" fontAlgn="b"/>
                      <a:r>
                        <a:rPr lang="en-US" sz="1800" b="1" u="none" strike="noStrike" dirty="0">
                          <a:effectLst/>
                          <a:latin typeface="Calibri" panose="020F0502020204030204" pitchFamily="34" charset="0"/>
                          <a:cs typeface="Calibri" panose="020F0502020204030204" pitchFamily="34" charset="0"/>
                        </a:rPr>
                        <a:t>500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5000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492855866"/>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800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6000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503025755"/>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1200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12500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523305617"/>
                  </a:ext>
                </a:extLst>
              </a:tr>
              <a:tr h="182880">
                <a:tc>
                  <a:txBody>
                    <a:bodyPr/>
                    <a:lstStyle/>
                    <a:p>
                      <a:pPr algn="ctr" fontAlgn="b"/>
                      <a:r>
                        <a:rPr lang="en-US" sz="1800" b="1" u="none" strike="noStrike" dirty="0">
                          <a:effectLst/>
                          <a:latin typeface="Calibri" panose="020F0502020204030204" pitchFamily="34" charset="0"/>
                          <a:cs typeface="Calibri" panose="020F0502020204030204" pitchFamily="34" charset="0"/>
                        </a:rPr>
                        <a:t>2000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dirty="0">
                          <a:effectLst/>
                          <a:latin typeface="Calibri" panose="020F0502020204030204" pitchFamily="34" charset="0"/>
                          <a:cs typeface="Calibri" panose="020F0502020204030204" pitchFamily="34" charset="0"/>
                        </a:rPr>
                        <a:t>18000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3844768412"/>
                  </a:ext>
                </a:extLst>
              </a:tr>
              <a:tr h="182880">
                <a:tc>
                  <a:txBody>
                    <a:bodyPr/>
                    <a:lstStyle/>
                    <a:p>
                      <a:pPr algn="ctr" fontAlgn="b"/>
                      <a:r>
                        <a:rPr lang="en-US" sz="1800" b="1" i="0" u="none" strike="noStrike" dirty="0" smtClean="0">
                          <a:solidFill>
                            <a:srgbClr val="FF0000"/>
                          </a:solidFill>
                          <a:effectLst/>
                          <a:latin typeface="Calibri" panose="020F0502020204030204" pitchFamily="34" charset="0"/>
                          <a:cs typeface="Calibri" panose="020F0502020204030204" pitchFamily="34" charset="0"/>
                        </a:rPr>
                        <a:t>700</a:t>
                      </a:r>
                      <a:endParaRPr lang="en-US" sz="1800" b="1" i="0" u="none" strike="noStrike" dirty="0">
                        <a:solidFill>
                          <a:srgbClr val="FF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i="0" u="none" strike="noStrike" dirty="0" smtClean="0">
                          <a:solidFill>
                            <a:srgbClr val="FF0000"/>
                          </a:solidFill>
                          <a:effectLst/>
                          <a:latin typeface="Calibri" panose="020F0502020204030204" pitchFamily="34" charset="0"/>
                          <a:cs typeface="Calibri" panose="020F0502020204030204" pitchFamily="34" charset="0"/>
                        </a:rPr>
                        <a:t>?</a:t>
                      </a:r>
                      <a:endParaRPr lang="en-US" sz="1800" b="1" i="0" u="none" strike="noStrike" dirty="0">
                        <a:solidFill>
                          <a:srgbClr val="FF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463136827"/>
                  </a:ext>
                </a:extLst>
              </a:tr>
            </a:tbl>
          </a:graphicData>
        </a:graphic>
      </p:graphicFrame>
      <p:sp>
        <p:nvSpPr>
          <p:cNvPr id="1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13" name="TextBox 12"/>
          <p:cNvSpPr txBox="1"/>
          <p:nvPr/>
        </p:nvSpPr>
        <p:spPr>
          <a:xfrm>
            <a:off x="762000" y="1143000"/>
            <a:ext cx="3429000" cy="400110"/>
          </a:xfrm>
          <a:prstGeom prst="rect">
            <a:avLst/>
          </a:prstGeom>
          <a:noFill/>
        </p:spPr>
        <p:txBody>
          <a:bodyPr wrap="square" rtlCol="0">
            <a:spAutoFit/>
          </a:bodyPr>
          <a:lstStyle/>
          <a:p>
            <a:r>
              <a:rPr lang="en-US" sz="2000" b="1" dirty="0" smtClean="0"/>
              <a:t>House Rent Prediction</a:t>
            </a:r>
            <a:endParaRPr lang="en-US" sz="2000" b="1" dirty="0"/>
          </a:p>
        </p:txBody>
      </p:sp>
      <p:graphicFrame>
        <p:nvGraphicFramePr>
          <p:cNvPr id="9" name="Chart 8"/>
          <p:cNvGraphicFramePr>
            <a:graphicFrameLocks/>
          </p:cNvGraphicFramePr>
          <p:nvPr>
            <p:extLst>
              <p:ext uri="{D42A27DB-BD31-4B8C-83A1-F6EECF244321}">
                <p14:modId xmlns:p14="http://schemas.microsoft.com/office/powerpoint/2010/main" val="1311209403"/>
              </p:ext>
            </p:extLst>
          </p:nvPr>
        </p:nvGraphicFramePr>
        <p:xfrm>
          <a:off x="3048000" y="1676400"/>
          <a:ext cx="5410200" cy="3581400"/>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p:cNvCxnSpPr/>
          <p:nvPr/>
        </p:nvCxnSpPr>
        <p:spPr>
          <a:xfrm flipV="1">
            <a:off x="4724400" y="41910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H="1">
            <a:off x="3657600" y="4191000"/>
            <a:ext cx="1066800"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4876800" y="5562600"/>
            <a:ext cx="3429000" cy="400110"/>
          </a:xfrm>
          <a:prstGeom prst="rect">
            <a:avLst/>
          </a:prstGeom>
          <a:noFill/>
        </p:spPr>
        <p:txBody>
          <a:bodyPr wrap="square" rtlCol="0">
            <a:spAutoFit/>
          </a:bodyPr>
          <a:lstStyle/>
          <a:p>
            <a:r>
              <a:rPr lang="en-US" sz="2000" b="1" dirty="0" smtClean="0">
                <a:solidFill>
                  <a:srgbClr val="FF0000"/>
                </a:solidFill>
              </a:rPr>
              <a:t>Regression</a:t>
            </a:r>
            <a:endParaRPr lang="en-US" sz="2000" b="1" dirty="0">
              <a:solidFill>
                <a:srgbClr val="FF0000"/>
              </a:solidFill>
            </a:endParaRPr>
          </a:p>
        </p:txBody>
      </p:sp>
    </p:spTree>
    <p:extLst>
      <p:ext uri="{BB962C8B-B14F-4D97-AF65-F5344CB8AC3E}">
        <p14:creationId xmlns:p14="http://schemas.microsoft.com/office/powerpoint/2010/main" val="35650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Rectangle 1"/>
          <p:cNvSpPr/>
          <p:nvPr/>
        </p:nvSpPr>
        <p:spPr>
          <a:xfrm>
            <a:off x="304800" y="1828800"/>
            <a:ext cx="8077200" cy="1938992"/>
          </a:xfrm>
          <a:prstGeom prst="rect">
            <a:avLst/>
          </a:prstGeom>
        </p:spPr>
        <p:txBody>
          <a:bodyPr wrap="square">
            <a:spAutoFit/>
          </a:bodyPr>
          <a:lstStyle/>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Given </a:t>
            </a:r>
            <a:r>
              <a:rPr lang="en-US" sz="2000" dirty="0">
                <a:solidFill>
                  <a:srgbClr val="1F1F1F"/>
                </a:solidFill>
                <a:latin typeface="Calibri" panose="020F0502020204030204" pitchFamily="34" charset="0"/>
                <a:cs typeface="Calibri" panose="020F0502020204030204" pitchFamily="34" charset="0"/>
              </a:rPr>
              <a:t>a picture of Male/Female, </a:t>
            </a:r>
            <a:r>
              <a:rPr lang="en-US" sz="2000" dirty="0" smtClean="0">
                <a:solidFill>
                  <a:srgbClr val="1F1F1F"/>
                </a:solidFill>
                <a:latin typeface="Calibri" panose="020F0502020204030204" pitchFamily="34" charset="0"/>
                <a:cs typeface="Calibri" panose="020F0502020204030204" pitchFamily="34" charset="0"/>
              </a:rPr>
              <a:t>predict </a:t>
            </a:r>
            <a:r>
              <a:rPr lang="en-US" sz="2000" dirty="0">
                <a:solidFill>
                  <a:srgbClr val="1F1F1F"/>
                </a:solidFill>
                <a:latin typeface="Calibri" panose="020F0502020204030204" pitchFamily="34" charset="0"/>
                <a:cs typeface="Calibri" panose="020F0502020204030204" pitchFamily="34" charset="0"/>
              </a:rPr>
              <a:t>his/her age on the basis of given </a:t>
            </a:r>
            <a:r>
              <a:rPr lang="en-US" sz="2000" dirty="0" smtClean="0">
                <a:solidFill>
                  <a:srgbClr val="1F1F1F"/>
                </a:solidFill>
                <a:latin typeface="Calibri" panose="020F0502020204030204" pitchFamily="34" charset="0"/>
                <a:cs typeface="Calibri" panose="020F0502020204030204" pitchFamily="34" charset="0"/>
              </a:rPr>
              <a:t>picture.</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Given </a:t>
            </a:r>
            <a:r>
              <a:rPr lang="en-US" sz="2000" dirty="0">
                <a:solidFill>
                  <a:srgbClr val="1F1F1F"/>
                </a:solidFill>
                <a:latin typeface="Calibri" panose="020F0502020204030204" pitchFamily="34" charset="0"/>
                <a:cs typeface="Calibri" panose="020F0502020204030204" pitchFamily="34" charset="0"/>
              </a:rPr>
              <a:t>a picture of Male/Female, </a:t>
            </a:r>
            <a:r>
              <a:rPr lang="en-US" sz="2000" dirty="0" smtClean="0">
                <a:solidFill>
                  <a:srgbClr val="1F1F1F"/>
                </a:solidFill>
                <a:latin typeface="Calibri" panose="020F0502020204030204" pitchFamily="34" charset="0"/>
                <a:cs typeface="Calibri" panose="020F0502020204030204" pitchFamily="34" charset="0"/>
              </a:rPr>
              <a:t>predict </a:t>
            </a:r>
            <a:r>
              <a:rPr lang="en-US" sz="2000" dirty="0">
                <a:solidFill>
                  <a:srgbClr val="1F1F1F"/>
                </a:solidFill>
                <a:latin typeface="Calibri" panose="020F0502020204030204" pitchFamily="34" charset="0"/>
                <a:cs typeface="Calibri" panose="020F0502020204030204" pitchFamily="34" charset="0"/>
              </a:rPr>
              <a:t>Whether </a:t>
            </a:r>
            <a:r>
              <a:rPr lang="en-US" sz="2000" dirty="0" err="1">
                <a:solidFill>
                  <a:srgbClr val="1F1F1F"/>
                </a:solidFill>
                <a:latin typeface="Calibri" panose="020F0502020204030204" pitchFamily="34" charset="0"/>
                <a:cs typeface="Calibri" panose="020F0502020204030204" pitchFamily="34" charset="0"/>
              </a:rPr>
              <a:t>He/She</a:t>
            </a:r>
            <a:r>
              <a:rPr lang="en-US" sz="2000" dirty="0">
                <a:solidFill>
                  <a:srgbClr val="1F1F1F"/>
                </a:solidFill>
                <a:latin typeface="Calibri" panose="020F0502020204030204" pitchFamily="34" charset="0"/>
                <a:cs typeface="Calibri" panose="020F0502020204030204" pitchFamily="34" charset="0"/>
              </a:rPr>
              <a:t> is of High school, College, Graduate age. </a:t>
            </a:r>
            <a:endParaRPr lang="en-US" sz="2000" dirty="0" smtClean="0">
              <a:solidFill>
                <a:srgbClr val="1F1F1F"/>
              </a:solidFill>
              <a:latin typeface="Calibri" panose="020F0502020204030204" pitchFamily="34" charset="0"/>
              <a:cs typeface="Calibri" panose="020F0502020204030204" pitchFamily="34" charset="0"/>
            </a:endParaRP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Banks </a:t>
            </a:r>
            <a:r>
              <a:rPr lang="en-US" sz="2000" dirty="0">
                <a:solidFill>
                  <a:srgbClr val="1F1F1F"/>
                </a:solidFill>
                <a:latin typeface="Calibri" panose="020F0502020204030204" pitchFamily="34" charset="0"/>
                <a:cs typeface="Calibri" panose="020F0502020204030204" pitchFamily="34" charset="0"/>
              </a:rPr>
              <a:t>have to decide whether or not to give a loan to someone on the basis of his credit history</a:t>
            </a:r>
            <a:endParaRPr lang="en-US" sz="2000" b="0" i="0" dirty="0">
              <a:solidFill>
                <a:srgbClr val="1F1F1F"/>
              </a:solidFill>
              <a:effectLst/>
              <a:latin typeface="Calibri" panose="020F0502020204030204" pitchFamily="34" charset="0"/>
              <a:cs typeface="Calibri" panose="020F0502020204030204" pitchFamily="34" charset="0"/>
            </a:endParaRPr>
          </a:p>
        </p:txBody>
      </p:sp>
      <p:sp>
        <p:nvSpPr>
          <p:cNvPr id="3" name="Rectangle 2"/>
          <p:cNvSpPr/>
          <p:nvPr/>
        </p:nvSpPr>
        <p:spPr>
          <a:xfrm>
            <a:off x="3200400" y="4423469"/>
            <a:ext cx="1833900" cy="923330"/>
          </a:xfrm>
          <a:prstGeom prst="rect">
            <a:avLst/>
          </a:prstGeom>
        </p:spPr>
        <p:txBody>
          <a:bodyPr wrap="none">
            <a:spAutoFit/>
          </a:bodyPr>
          <a:lstStyle/>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 </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 Classification</a:t>
            </a:r>
          </a:p>
          <a:p>
            <a:pPr marL="342900" indent="-342900">
              <a:buFont typeface="+mj-lt"/>
              <a:buAutoNum type="alphaUcPeriod"/>
            </a:pPr>
            <a:r>
              <a:rPr lang="en-US" b="1" dirty="0">
                <a:solidFill>
                  <a:srgbClr val="FF0000"/>
                </a:solidFill>
                <a:latin typeface="Calibri" panose="020F0502020204030204" pitchFamily="34" charset="0"/>
                <a:cs typeface="Calibri" panose="020F0502020204030204" pitchFamily="34" charset="0"/>
              </a:rPr>
              <a:t>Classification</a:t>
            </a:r>
            <a:endParaRPr lang="en-US" b="1" dirty="0">
              <a:solidFill>
                <a:srgbClr val="FF0000"/>
              </a:solidFill>
            </a:endParaRPr>
          </a:p>
        </p:txBody>
      </p:sp>
    </p:spTree>
    <p:extLst>
      <p:ext uri="{BB962C8B-B14F-4D97-AF65-F5344CB8AC3E}">
        <p14:creationId xmlns:p14="http://schemas.microsoft.com/office/powerpoint/2010/main" val="29570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Rectangle 1"/>
          <p:cNvSpPr/>
          <p:nvPr/>
        </p:nvSpPr>
        <p:spPr>
          <a:xfrm>
            <a:off x="304800" y="1828800"/>
            <a:ext cx="8077200" cy="1631216"/>
          </a:xfrm>
          <a:prstGeom prst="rect">
            <a:avLst/>
          </a:prstGeom>
        </p:spPr>
        <p:txBody>
          <a:bodyPr wrap="square">
            <a:spAutoFit/>
          </a:bodyPr>
          <a:lstStyle/>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the results of a game.</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whether a </a:t>
            </a:r>
            <a:r>
              <a:rPr lang="en-US" sz="2000" dirty="0" err="1" smtClean="0">
                <a:solidFill>
                  <a:srgbClr val="1F1F1F"/>
                </a:solidFill>
                <a:latin typeface="Calibri" panose="020F0502020204030204" pitchFamily="34" charset="0"/>
                <a:cs typeface="Calibri" panose="020F0502020204030204" pitchFamily="34" charset="0"/>
              </a:rPr>
              <a:t>tumour</a:t>
            </a:r>
            <a:r>
              <a:rPr lang="en-US" sz="2000" dirty="0" smtClean="0">
                <a:solidFill>
                  <a:srgbClr val="1F1F1F"/>
                </a:solidFill>
                <a:latin typeface="Calibri" panose="020F0502020204030204" pitchFamily="34" charset="0"/>
                <a:cs typeface="Calibri" panose="020F0502020204030204" pitchFamily="34" charset="0"/>
              </a:rPr>
              <a:t> is malignant or benign. </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the price of domains like real estates, stokes etc.</a:t>
            </a:r>
          </a:p>
          <a:p>
            <a:pPr marL="457200" indent="-457200">
              <a:buFont typeface="+mj-lt"/>
              <a:buAutoNum type="alphaUcPeriod"/>
            </a:pPr>
            <a:r>
              <a:rPr lang="en-US" sz="2000" b="0" i="0" dirty="0" smtClean="0">
                <a:solidFill>
                  <a:srgbClr val="1F1F1F"/>
                </a:solidFill>
                <a:effectLst/>
                <a:latin typeface="Calibri" panose="020F0502020204030204" pitchFamily="34" charset="0"/>
                <a:cs typeface="Calibri" panose="020F0502020204030204" pitchFamily="34" charset="0"/>
              </a:rPr>
              <a:t>Classifying an email as spam or not.</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Face recognition</a:t>
            </a:r>
            <a:endParaRPr lang="en-US" sz="2000" b="0" i="0" dirty="0">
              <a:solidFill>
                <a:srgbClr val="1F1F1F"/>
              </a:solidFill>
              <a:effectLst/>
              <a:latin typeface="Calibri" panose="020F0502020204030204" pitchFamily="34" charset="0"/>
              <a:cs typeface="Calibri" panose="020F0502020204030204" pitchFamily="34" charset="0"/>
            </a:endParaRPr>
          </a:p>
        </p:txBody>
      </p:sp>
      <p:sp>
        <p:nvSpPr>
          <p:cNvPr id="3" name="Rectangle 2"/>
          <p:cNvSpPr/>
          <p:nvPr/>
        </p:nvSpPr>
        <p:spPr>
          <a:xfrm>
            <a:off x="3200400" y="4423469"/>
            <a:ext cx="1833900" cy="1477328"/>
          </a:xfrm>
          <a:prstGeom prst="rect">
            <a:avLst/>
          </a:prstGeom>
        </p:spPr>
        <p:txBody>
          <a:bodyPr wrap="none">
            <a:spAutoFit/>
          </a:bodyPr>
          <a:lstStyle/>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 </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 Classification</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Classification</a:t>
            </a:r>
          </a:p>
          <a:p>
            <a:pPr marL="342900" indent="-342900">
              <a:buFont typeface="+mj-lt"/>
              <a:buAutoNum type="alphaUcPeriod"/>
            </a:pPr>
            <a:r>
              <a:rPr lang="en-US" b="1" dirty="0" err="1" smtClean="0">
                <a:solidFill>
                  <a:srgbClr val="FF0000"/>
                </a:solidFill>
                <a:latin typeface="Calibri" panose="020F0502020204030204" pitchFamily="34" charset="0"/>
                <a:cs typeface="Calibri" panose="020F0502020204030204" pitchFamily="34" charset="0"/>
              </a:rPr>
              <a:t>Classifcation</a:t>
            </a:r>
            <a:endParaRPr lang="en-US" b="1" dirty="0">
              <a:solidFill>
                <a:srgbClr val="FF0000"/>
              </a:solidFill>
            </a:endParaRPr>
          </a:p>
        </p:txBody>
      </p:sp>
    </p:spTree>
    <p:extLst>
      <p:ext uri="{BB962C8B-B14F-4D97-AF65-F5344CB8AC3E}">
        <p14:creationId xmlns:p14="http://schemas.microsoft.com/office/powerpoint/2010/main" val="34971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432E31F2FB9B44B860B4B885E92693" ma:contentTypeVersion="3" ma:contentTypeDescription="Create a new document." ma:contentTypeScope="" ma:versionID="6aaa6a89880c72b3898ebaa570f3cc91">
  <xsd:schema xmlns:xsd="http://www.w3.org/2001/XMLSchema" xmlns:xs="http://www.w3.org/2001/XMLSchema" xmlns:p="http://schemas.microsoft.com/office/2006/metadata/properties" xmlns:ns2="5fec2b50-0c22-4184-8bd8-c518e29fd48c" targetNamespace="http://schemas.microsoft.com/office/2006/metadata/properties" ma:root="true" ma:fieldsID="7798ab67eefe3d7a6633abc41c44ec4b" ns2:_="">
    <xsd:import namespace="5fec2b50-0c22-4184-8bd8-c518e29fd48c"/>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c2b50-0c22-4184-8bd8-c518e29fd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0C22D3-81A0-4A64-AC42-3808BADDD392}"/>
</file>

<file path=customXml/itemProps2.xml><?xml version="1.0" encoding="utf-8"?>
<ds:datastoreItem xmlns:ds="http://schemas.openxmlformats.org/officeDocument/2006/customXml" ds:itemID="{E3B4DE39-DECA-4D7B-AD93-D61BFD25054D}"/>
</file>

<file path=customXml/itemProps3.xml><?xml version="1.0" encoding="utf-8"?>
<ds:datastoreItem xmlns:ds="http://schemas.openxmlformats.org/officeDocument/2006/customXml" ds:itemID="{707810C5-BDA3-45DF-8D83-6C520208261B}"/>
</file>

<file path=docProps/app.xml><?xml version="1.0" encoding="utf-8"?>
<Properties xmlns="http://schemas.openxmlformats.org/officeDocument/2006/extended-properties" xmlns:vt="http://schemas.openxmlformats.org/officeDocument/2006/docPropsVTypes">
  <Template/>
  <TotalTime>13077</TotalTime>
  <Words>1652</Words>
  <Application>Microsoft Office PowerPoint</Application>
  <PresentationFormat>On-screen Show (4:3)</PresentationFormat>
  <Paragraphs>244</Paragraphs>
  <Slides>39</Slides>
  <Notes>11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Century Schoolbook</vt:lpstr>
      <vt:lpstr>Content</vt:lpstr>
      <vt:lpstr>Courier New</vt:lpstr>
      <vt:lpstr>Georgia</vt:lpstr>
      <vt:lpstr>Helvetica Neue</vt:lpstr>
      <vt:lpstr>OpenSans</vt:lpstr>
      <vt:lpstr>Wingdings</vt:lpstr>
      <vt:lpstr>Wingdings 2</vt:lpstr>
      <vt:lpstr>Oriel</vt:lpstr>
      <vt:lpstr>18CSC311: MACHINE LEARNING  Lecture 2 </vt:lpstr>
      <vt:lpstr>Types of ML Algorithms</vt:lpstr>
      <vt:lpstr>Supervised Learning</vt:lpstr>
      <vt:lpstr>PowerPoint Presentation</vt:lpstr>
      <vt:lpstr>Supervised Learning</vt:lpstr>
      <vt:lpstr>Supervised Learning</vt:lpstr>
      <vt:lpstr>Supervised Learning</vt:lpstr>
      <vt:lpstr>Supervised Learning</vt:lpstr>
      <vt:lpstr>Supervised Learning</vt:lpstr>
      <vt:lpstr>Solve this…</vt:lpstr>
      <vt:lpstr>Supervised Learning -Algorithms</vt:lpstr>
      <vt:lpstr>Unsupervised Learning</vt:lpstr>
      <vt:lpstr>Unsupervised learning- Clustering </vt:lpstr>
      <vt:lpstr>Unsupervised Learning</vt:lpstr>
      <vt:lpstr>Unsupervised Learning</vt:lpstr>
      <vt:lpstr>Unsupervised learning - Dimensionality Reduction</vt:lpstr>
      <vt:lpstr>Unsupervised learning - Association rule learning</vt:lpstr>
      <vt:lpstr>PowerPoint Presentation</vt:lpstr>
      <vt:lpstr>Supervised VS Unsupervised</vt:lpstr>
      <vt:lpstr>Semi-supervised Learning</vt:lpstr>
      <vt:lpstr>Semi-supervised Learning</vt:lpstr>
      <vt:lpstr>Reinforcement Learning</vt:lpstr>
      <vt:lpstr>PowerPoint Presentation</vt:lpstr>
      <vt:lpstr>7 Steps Of Machine Learning</vt:lpstr>
      <vt:lpstr>  Step – 1 Gathering Data </vt:lpstr>
      <vt:lpstr>  Step – 2 Data preparation </vt:lpstr>
      <vt:lpstr>  Step – 3 Choosing a model  </vt:lpstr>
      <vt:lpstr> Step – 4 Training   </vt:lpstr>
      <vt:lpstr> Step – 5 and 6  </vt:lpstr>
      <vt:lpstr> Step – 7 Prediction / Inference</vt:lpstr>
      <vt:lpstr>ML-Terminologies</vt:lpstr>
      <vt:lpstr>ML Terminologies</vt:lpstr>
      <vt:lpstr>ML Terminologies</vt:lpstr>
      <vt:lpstr>ML Terminologies</vt:lpstr>
      <vt:lpstr>ML Terminologies</vt:lpstr>
      <vt:lpstr>ML Terminologies</vt:lpstr>
      <vt:lpstr>ML Terminologies</vt:lpstr>
      <vt:lpstr>ML Terminologies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19CSE202  Database Management Systems  (DBMS)</dc:title>
  <dc:creator>USER</dc:creator>
  <cp:lastModifiedBy>USER</cp:lastModifiedBy>
  <cp:revision>339</cp:revision>
  <dcterms:created xsi:type="dcterms:W3CDTF">2006-08-16T00:00:00Z</dcterms:created>
  <dcterms:modified xsi:type="dcterms:W3CDTF">2021-07-20T04:45:09Z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0x01010038432E31F2FB9B44B860B4B885E92693</vt:lpwstr>
  </property>
</Properties>
</file>